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115"/>
  </p:notesMasterIdLst>
  <p:sldIdLst>
    <p:sldId id="390" r:id="rId2"/>
    <p:sldId id="256" r:id="rId3"/>
    <p:sldId id="392" r:id="rId4"/>
    <p:sldId id="393" r:id="rId5"/>
    <p:sldId id="391" r:id="rId6"/>
    <p:sldId id="363" r:id="rId7"/>
    <p:sldId id="376" r:id="rId8"/>
    <p:sldId id="377" r:id="rId9"/>
    <p:sldId id="277" r:id="rId10"/>
    <p:sldId id="378" r:id="rId11"/>
    <p:sldId id="279" r:id="rId12"/>
    <p:sldId id="281" r:id="rId13"/>
    <p:sldId id="282" r:id="rId14"/>
    <p:sldId id="283" r:id="rId15"/>
    <p:sldId id="284" r:id="rId16"/>
    <p:sldId id="285" r:id="rId17"/>
    <p:sldId id="379" r:id="rId18"/>
    <p:sldId id="287" r:id="rId19"/>
    <p:sldId id="288" r:id="rId20"/>
    <p:sldId id="289" r:id="rId21"/>
    <p:sldId id="290" r:id="rId22"/>
    <p:sldId id="380" r:id="rId23"/>
    <p:sldId id="321" r:id="rId24"/>
    <p:sldId id="314" r:id="rId25"/>
    <p:sldId id="315" r:id="rId26"/>
    <p:sldId id="316" r:id="rId27"/>
    <p:sldId id="317" r:id="rId28"/>
    <p:sldId id="318" r:id="rId29"/>
    <p:sldId id="319" r:id="rId30"/>
    <p:sldId id="320" r:id="rId31"/>
    <p:sldId id="384" r:id="rId32"/>
    <p:sldId id="259" r:id="rId33"/>
    <p:sldId id="258" r:id="rId34"/>
    <p:sldId id="257" r:id="rId35"/>
    <p:sldId id="260" r:id="rId36"/>
    <p:sldId id="294" r:id="rId37"/>
    <p:sldId id="292" r:id="rId38"/>
    <p:sldId id="385" r:id="rId39"/>
    <p:sldId id="264" r:id="rId40"/>
    <p:sldId id="265" r:id="rId41"/>
    <p:sldId id="362" r:id="rId42"/>
    <p:sldId id="360" r:id="rId43"/>
    <p:sldId id="309" r:id="rId44"/>
    <p:sldId id="311" r:id="rId45"/>
    <p:sldId id="386" r:id="rId46"/>
    <p:sldId id="342" r:id="rId47"/>
    <p:sldId id="343" r:id="rId48"/>
    <p:sldId id="344" r:id="rId49"/>
    <p:sldId id="345" r:id="rId50"/>
    <p:sldId id="346" r:id="rId51"/>
    <p:sldId id="347" r:id="rId52"/>
    <p:sldId id="348" r:id="rId53"/>
    <p:sldId id="349" r:id="rId54"/>
    <p:sldId id="381" r:id="rId55"/>
    <p:sldId id="382" r:id="rId56"/>
    <p:sldId id="383" r:id="rId57"/>
    <p:sldId id="387" r:id="rId58"/>
    <p:sldId id="312" r:id="rId59"/>
    <p:sldId id="388" r:id="rId60"/>
    <p:sldId id="359" r:id="rId61"/>
    <p:sldId id="266" r:id="rId62"/>
    <p:sldId id="267" r:id="rId63"/>
    <p:sldId id="268" r:id="rId64"/>
    <p:sldId id="269" r:id="rId65"/>
    <p:sldId id="270" r:id="rId66"/>
    <p:sldId id="271" r:id="rId67"/>
    <p:sldId id="272" r:id="rId68"/>
    <p:sldId id="273" r:id="rId69"/>
    <p:sldId id="274" r:id="rId70"/>
    <p:sldId id="275" r:id="rId71"/>
    <p:sldId id="295" r:id="rId72"/>
    <p:sldId id="296" r:id="rId73"/>
    <p:sldId id="298" r:id="rId74"/>
    <p:sldId id="299" r:id="rId75"/>
    <p:sldId id="300" r:id="rId76"/>
    <p:sldId id="302" r:id="rId77"/>
    <p:sldId id="305" r:id="rId78"/>
    <p:sldId id="303" r:id="rId79"/>
    <p:sldId id="306" r:id="rId80"/>
    <p:sldId id="261" r:id="rId81"/>
    <p:sldId id="322" r:id="rId82"/>
    <p:sldId id="323" r:id="rId83"/>
    <p:sldId id="324" r:id="rId84"/>
    <p:sldId id="325" r:id="rId85"/>
    <p:sldId id="326" r:id="rId86"/>
    <p:sldId id="327" r:id="rId87"/>
    <p:sldId id="328" r:id="rId88"/>
    <p:sldId id="329" r:id="rId89"/>
    <p:sldId id="330" r:id="rId90"/>
    <p:sldId id="331" r:id="rId91"/>
    <p:sldId id="332" r:id="rId92"/>
    <p:sldId id="389" r:id="rId93"/>
    <p:sldId id="365" r:id="rId94"/>
    <p:sldId id="366" r:id="rId95"/>
    <p:sldId id="367" r:id="rId96"/>
    <p:sldId id="368" r:id="rId97"/>
    <p:sldId id="369" r:id="rId98"/>
    <p:sldId id="370" r:id="rId99"/>
    <p:sldId id="371" r:id="rId100"/>
    <p:sldId id="372" r:id="rId101"/>
    <p:sldId id="373" r:id="rId102"/>
    <p:sldId id="374" r:id="rId103"/>
    <p:sldId id="375" r:id="rId104"/>
    <p:sldId id="350" r:id="rId105"/>
    <p:sldId id="351" r:id="rId106"/>
    <p:sldId id="352" r:id="rId107"/>
    <p:sldId id="353" r:id="rId108"/>
    <p:sldId id="354" r:id="rId109"/>
    <p:sldId id="355" r:id="rId110"/>
    <p:sldId id="356" r:id="rId111"/>
    <p:sldId id="357" r:id="rId112"/>
    <p:sldId id="333" r:id="rId113"/>
    <p:sldId id="358" r:id="rId1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917"/>
    <a:srgbClr val="FF038C"/>
    <a:srgbClr val="EA7A42"/>
    <a:srgbClr val="2D1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29" autoAdjust="0"/>
    <p:restoredTop sz="94660"/>
  </p:normalViewPr>
  <p:slideViewPr>
    <p:cSldViewPr snapToGrid="0">
      <p:cViewPr varScale="1">
        <p:scale>
          <a:sx n="69" d="100"/>
          <a:sy n="69" d="100"/>
        </p:scale>
        <p:origin x="77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3A92E-C807-0641-9872-3E5B1B1D400E}"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fr-FR"/>
        </a:p>
      </dgm:t>
    </dgm:pt>
    <dgm:pt modelId="{CA127CA3-6057-814D-8E8D-0F02512397E9}">
      <dgm:prSet custT="1"/>
      <dgm:spPr/>
      <dgm:t>
        <a:bodyPr/>
        <a:lstStyle/>
        <a:p>
          <a:pPr algn="ctr"/>
          <a:r>
            <a:rPr lang="fr-FR" sz="1400" b="1" dirty="0">
              <a:solidFill>
                <a:srgbClr val="FF0000"/>
              </a:solidFill>
            </a:rPr>
            <a:t>ÉCOUTER CONSEILLER PRÉVENIR </a:t>
          </a:r>
        </a:p>
      </dgm:t>
    </dgm:pt>
    <dgm:pt modelId="{CDA93D4F-2A30-B042-B580-31DE2D7E0039}" type="parTrans" cxnId="{3B67DC27-9227-EE40-8C24-6809D3EA23A6}">
      <dgm:prSet/>
      <dgm:spPr/>
      <dgm:t>
        <a:bodyPr/>
        <a:lstStyle/>
        <a:p>
          <a:endParaRPr lang="fr-FR"/>
        </a:p>
      </dgm:t>
    </dgm:pt>
    <dgm:pt modelId="{528682B5-CC89-CB49-9B50-9AAE7046B5A1}" type="sibTrans" cxnId="{3B67DC27-9227-EE40-8C24-6809D3EA23A6}">
      <dgm:prSet/>
      <dgm:spPr/>
      <dgm:t>
        <a:bodyPr/>
        <a:lstStyle/>
        <a:p>
          <a:endParaRPr lang="fr-FR"/>
        </a:p>
      </dgm:t>
    </dgm:pt>
    <dgm:pt modelId="{D7C8FDC9-A446-C044-A490-ED70954FBFF2}">
      <dgm:prSet custT="1"/>
      <dgm:spPr/>
      <dgm:t>
        <a:bodyPr/>
        <a:lstStyle/>
        <a:p>
          <a:pPr algn="l"/>
          <a:r>
            <a:rPr lang="fr-FR" sz="1400" b="1" dirty="0">
              <a:solidFill>
                <a:srgbClr val="FF038C"/>
              </a:solidFill>
            </a:rPr>
            <a:t>ANIMER DES RÉSEAUX PROFESSIONNELS DANS UN BASSIN D’EMPLOI LOCAL</a:t>
          </a:r>
          <a:endParaRPr lang="fr-FR" sz="1800" b="1" dirty="0">
            <a:solidFill>
              <a:srgbClr val="FF038C"/>
            </a:solidFill>
          </a:endParaRPr>
        </a:p>
        <a:p>
          <a:pPr algn="l"/>
          <a:r>
            <a:rPr lang="fr-FR" sz="1800" b="1" i="1" dirty="0"/>
            <a:t>Construction et développement d’un réseau </a:t>
          </a:r>
          <a:r>
            <a:rPr lang="fr-FR" sz="1800" i="1" dirty="0"/>
            <a:t>auprès des employeurs locaux des secteurs public et privé, et d’organismes compétents</a:t>
          </a:r>
          <a:endParaRPr lang="fr-FR" sz="1800" b="1" dirty="0"/>
        </a:p>
      </dgm:t>
    </dgm:pt>
    <dgm:pt modelId="{DCD26E4E-1D3F-2346-8C7C-D55055FD5D06}" type="parTrans" cxnId="{27A5928F-4666-9E4C-B4F1-A095556DDC33}">
      <dgm:prSet/>
      <dgm:spPr/>
      <dgm:t>
        <a:bodyPr/>
        <a:lstStyle/>
        <a:p>
          <a:endParaRPr lang="fr-FR"/>
        </a:p>
      </dgm:t>
    </dgm:pt>
    <dgm:pt modelId="{AE9E1E57-3279-8948-A2DF-0BC156E4D833}" type="sibTrans" cxnId="{27A5928F-4666-9E4C-B4F1-A095556DDC33}">
      <dgm:prSet/>
      <dgm:spPr/>
      <dgm:t>
        <a:bodyPr/>
        <a:lstStyle/>
        <a:p>
          <a:endParaRPr lang="fr-FR"/>
        </a:p>
      </dgm:t>
    </dgm:pt>
    <dgm:pt modelId="{86A862A2-7D8D-B64B-9DB7-C4590214EF9D}">
      <dgm:prSet custT="1"/>
      <dgm:spPr/>
      <dgm:t>
        <a:bodyPr/>
        <a:lstStyle/>
        <a:p>
          <a:pPr algn="r"/>
          <a:r>
            <a:rPr lang="fr-FR" sz="1400" b="1" dirty="0">
              <a:solidFill>
                <a:srgbClr val="7030A0"/>
              </a:solidFill>
            </a:rPr>
            <a:t>AIDER AU DÉVELOPPEMENT PERSONNEL ET PROFESSIONNEL</a:t>
          </a:r>
        </a:p>
        <a:p>
          <a:pPr algn="r"/>
          <a:r>
            <a:rPr lang="fr-FR" sz="1800" i="1" baseline="0" dirty="0"/>
            <a:t>projets de mobilité́, de formation et de carrière (coaching, bilans de compétences ou de formation, etc.) </a:t>
          </a:r>
          <a:endParaRPr lang="fr-FR" sz="1800" b="1" i="1" dirty="0"/>
        </a:p>
        <a:p>
          <a:pPr algn="r"/>
          <a:r>
            <a:rPr lang="fr-FR" sz="1800" b="0" i="1" baseline="0" dirty="0"/>
            <a:t>Détection et suivi des potentiels </a:t>
          </a:r>
          <a:endParaRPr lang="fr-FR" sz="1800" b="1" dirty="0"/>
        </a:p>
      </dgm:t>
    </dgm:pt>
    <dgm:pt modelId="{CA35322B-42A6-1049-8F67-BAFA9BEDB766}" type="parTrans" cxnId="{A126E530-6D0B-2244-8384-67E087DC18C3}">
      <dgm:prSet/>
      <dgm:spPr/>
      <dgm:t>
        <a:bodyPr/>
        <a:lstStyle/>
        <a:p>
          <a:endParaRPr lang="fr-FR"/>
        </a:p>
      </dgm:t>
    </dgm:pt>
    <dgm:pt modelId="{AB59E07E-1F89-834D-8797-86B00C20B370}" type="sibTrans" cxnId="{A126E530-6D0B-2244-8384-67E087DC18C3}">
      <dgm:prSet/>
      <dgm:spPr/>
      <dgm:t>
        <a:bodyPr/>
        <a:lstStyle/>
        <a:p>
          <a:endParaRPr lang="fr-FR"/>
        </a:p>
      </dgm:t>
    </dgm:pt>
    <dgm:pt modelId="{EB28A285-4FD7-DA41-8727-31C51EBACDDE}">
      <dgm:prSet custT="1"/>
      <dgm:spPr/>
      <dgm:t>
        <a:bodyPr/>
        <a:lstStyle/>
        <a:p>
          <a:pPr algn="l"/>
          <a:r>
            <a:rPr lang="fr-FR" sz="1400" dirty="0"/>
            <a:t>Appui RH pour la </a:t>
          </a:r>
          <a:r>
            <a:rPr lang="fr-FR" sz="1400" b="1" dirty="0"/>
            <a:t>gestion managériale</a:t>
          </a:r>
          <a:r>
            <a:rPr lang="fr-FR" sz="1400" dirty="0"/>
            <a:t> </a:t>
          </a:r>
          <a:endParaRPr lang="fr-FR" sz="1400" b="1" dirty="0"/>
        </a:p>
      </dgm:t>
    </dgm:pt>
    <dgm:pt modelId="{CCBD7848-921B-E446-AF49-955B368747B8}" type="parTrans" cxnId="{1C4EF1E2-0368-484E-9891-CCF56519D205}">
      <dgm:prSet/>
      <dgm:spPr/>
      <dgm:t>
        <a:bodyPr/>
        <a:lstStyle/>
        <a:p>
          <a:endParaRPr lang="fr-FR"/>
        </a:p>
      </dgm:t>
    </dgm:pt>
    <dgm:pt modelId="{2DA2DE9E-5D22-2842-94B7-8965E3A3337F}" type="sibTrans" cxnId="{1C4EF1E2-0368-484E-9891-CCF56519D205}">
      <dgm:prSet/>
      <dgm:spPr/>
      <dgm:t>
        <a:bodyPr/>
        <a:lstStyle/>
        <a:p>
          <a:endParaRPr lang="fr-FR"/>
        </a:p>
      </dgm:t>
    </dgm:pt>
    <dgm:pt modelId="{AF876721-3DF6-5241-B22F-66BCE1892253}">
      <dgm:prSet custT="1"/>
      <dgm:spPr/>
      <dgm:t>
        <a:bodyPr/>
        <a:lstStyle/>
        <a:p>
          <a:pPr algn="l"/>
          <a:r>
            <a:rPr lang="fr-FR" sz="1400" dirty="0"/>
            <a:t>Soutien aux </a:t>
          </a:r>
          <a:r>
            <a:rPr lang="fr-FR" sz="1400" b="1" dirty="0"/>
            <a:t>personnels en difficultés</a:t>
          </a:r>
        </a:p>
      </dgm:t>
    </dgm:pt>
    <dgm:pt modelId="{411AE286-5946-384F-8926-6CC3082D32DB}" type="parTrans" cxnId="{95D6DD40-C425-C049-B7CC-BE65AF12BFC2}">
      <dgm:prSet/>
      <dgm:spPr/>
      <dgm:t>
        <a:bodyPr/>
        <a:lstStyle/>
        <a:p>
          <a:endParaRPr lang="fr-FR"/>
        </a:p>
      </dgm:t>
    </dgm:pt>
    <dgm:pt modelId="{EA0F3165-E663-D84D-ACEB-840588BECB70}" type="sibTrans" cxnId="{95D6DD40-C425-C049-B7CC-BE65AF12BFC2}">
      <dgm:prSet/>
      <dgm:spPr/>
      <dgm:t>
        <a:bodyPr/>
        <a:lstStyle/>
        <a:p>
          <a:endParaRPr lang="fr-FR"/>
        </a:p>
      </dgm:t>
    </dgm:pt>
    <dgm:pt modelId="{164C76BE-8AA2-4C42-BD6A-9DC776CA5F0C}">
      <dgm:prSet custT="1"/>
      <dgm:spPr/>
      <dgm:t>
        <a:bodyPr/>
        <a:lstStyle/>
        <a:p>
          <a:pPr algn="l"/>
          <a:r>
            <a:rPr lang="fr-FR" sz="1400" dirty="0"/>
            <a:t>Prévention et résolution de </a:t>
          </a:r>
          <a:r>
            <a:rPr lang="fr-FR" sz="1400" b="1" dirty="0"/>
            <a:t>situations conflictuelles</a:t>
          </a:r>
        </a:p>
      </dgm:t>
    </dgm:pt>
    <dgm:pt modelId="{8B4200F0-E061-E04B-94CC-EAE57E31B25B}" type="parTrans" cxnId="{91CE366C-0973-F547-B3A4-19DEB23F5C9D}">
      <dgm:prSet/>
      <dgm:spPr/>
      <dgm:t>
        <a:bodyPr/>
        <a:lstStyle/>
        <a:p>
          <a:endParaRPr lang="fr-FR"/>
        </a:p>
      </dgm:t>
    </dgm:pt>
    <dgm:pt modelId="{2F3E5490-6B8F-3F46-B2D4-487D8FAA9896}" type="sibTrans" cxnId="{91CE366C-0973-F547-B3A4-19DEB23F5C9D}">
      <dgm:prSet/>
      <dgm:spPr/>
      <dgm:t>
        <a:bodyPr/>
        <a:lstStyle/>
        <a:p>
          <a:endParaRPr lang="fr-FR"/>
        </a:p>
      </dgm:t>
    </dgm:pt>
    <dgm:pt modelId="{A368E0B5-CDB1-0B43-8A0A-9E8C8F0F1702}" type="pres">
      <dgm:prSet presAssocID="{7913A92E-C807-0641-9872-3E5B1B1D400E}" presName="compositeShape" presStyleCnt="0">
        <dgm:presLayoutVars>
          <dgm:chMax val="7"/>
          <dgm:dir/>
          <dgm:resizeHandles val="exact"/>
        </dgm:presLayoutVars>
      </dgm:prSet>
      <dgm:spPr/>
      <dgm:t>
        <a:bodyPr/>
        <a:lstStyle/>
        <a:p>
          <a:endParaRPr lang="fr-FR"/>
        </a:p>
      </dgm:t>
    </dgm:pt>
    <dgm:pt modelId="{708B0387-9AD8-C147-9A28-92D49EA5BC56}" type="pres">
      <dgm:prSet presAssocID="{CA127CA3-6057-814D-8E8D-0F02512397E9}" presName="circ1" presStyleLbl="vennNode1" presStyleIdx="0" presStyleCnt="3" custScaleX="115757" custScaleY="115757" custLinFactNeighborX="-9533" custLinFactNeighborY="1055"/>
      <dgm:spPr/>
      <dgm:t>
        <a:bodyPr/>
        <a:lstStyle/>
        <a:p>
          <a:endParaRPr lang="fr-FR"/>
        </a:p>
      </dgm:t>
    </dgm:pt>
    <dgm:pt modelId="{53B5DD74-7835-F74E-8E1D-EC9FA85152B0}" type="pres">
      <dgm:prSet presAssocID="{CA127CA3-6057-814D-8E8D-0F02512397E9}" presName="circ1Tx" presStyleLbl="revTx" presStyleIdx="0" presStyleCnt="0">
        <dgm:presLayoutVars>
          <dgm:chMax val="0"/>
          <dgm:chPref val="0"/>
          <dgm:bulletEnabled val="1"/>
        </dgm:presLayoutVars>
      </dgm:prSet>
      <dgm:spPr/>
      <dgm:t>
        <a:bodyPr/>
        <a:lstStyle/>
        <a:p>
          <a:endParaRPr lang="fr-FR"/>
        </a:p>
      </dgm:t>
    </dgm:pt>
    <dgm:pt modelId="{E02C0871-A2AA-4640-A98A-04BCB1CE3488}" type="pres">
      <dgm:prSet presAssocID="{D7C8FDC9-A446-C044-A490-ED70954FBFF2}" presName="circ2" presStyleLbl="vennNode1" presStyleIdx="1" presStyleCnt="3" custScaleX="126092" custScaleY="121876" custLinFactNeighborX="26535" custLinFactNeighborY="8255"/>
      <dgm:spPr/>
      <dgm:t>
        <a:bodyPr/>
        <a:lstStyle/>
        <a:p>
          <a:endParaRPr lang="fr-FR"/>
        </a:p>
      </dgm:t>
    </dgm:pt>
    <dgm:pt modelId="{C85AF0A0-E823-9B4B-B2A5-170E857C277F}" type="pres">
      <dgm:prSet presAssocID="{D7C8FDC9-A446-C044-A490-ED70954FBFF2}" presName="circ2Tx" presStyleLbl="revTx" presStyleIdx="0" presStyleCnt="0">
        <dgm:presLayoutVars>
          <dgm:chMax val="0"/>
          <dgm:chPref val="0"/>
          <dgm:bulletEnabled val="1"/>
        </dgm:presLayoutVars>
      </dgm:prSet>
      <dgm:spPr/>
      <dgm:t>
        <a:bodyPr/>
        <a:lstStyle/>
        <a:p>
          <a:endParaRPr lang="fr-FR"/>
        </a:p>
      </dgm:t>
    </dgm:pt>
    <dgm:pt modelId="{A27861AF-B98E-DC48-9657-7415609F1BBA}" type="pres">
      <dgm:prSet presAssocID="{86A862A2-7D8D-B64B-9DB7-C4590214EF9D}" presName="circ3" presStyleLbl="vennNode1" presStyleIdx="2" presStyleCnt="3" custScaleX="119250" custScaleY="120944" custLinFactNeighborX="-52070" custLinFactNeighborY="-738"/>
      <dgm:spPr/>
      <dgm:t>
        <a:bodyPr/>
        <a:lstStyle/>
        <a:p>
          <a:endParaRPr lang="fr-FR"/>
        </a:p>
      </dgm:t>
    </dgm:pt>
    <dgm:pt modelId="{EBCD168F-A182-4243-8782-A150AEB2FC29}" type="pres">
      <dgm:prSet presAssocID="{86A862A2-7D8D-B64B-9DB7-C4590214EF9D}" presName="circ3Tx" presStyleLbl="revTx" presStyleIdx="0" presStyleCnt="0">
        <dgm:presLayoutVars>
          <dgm:chMax val="0"/>
          <dgm:chPref val="0"/>
          <dgm:bulletEnabled val="1"/>
        </dgm:presLayoutVars>
      </dgm:prSet>
      <dgm:spPr/>
      <dgm:t>
        <a:bodyPr/>
        <a:lstStyle/>
        <a:p>
          <a:endParaRPr lang="fr-FR"/>
        </a:p>
      </dgm:t>
    </dgm:pt>
  </dgm:ptLst>
  <dgm:cxnLst>
    <dgm:cxn modelId="{1D457E7C-620A-2940-B325-535B9DAD86C4}" type="presOf" srcId="{CA127CA3-6057-814D-8E8D-0F02512397E9}" destId="{708B0387-9AD8-C147-9A28-92D49EA5BC56}" srcOrd="0" destOrd="0" presId="urn:microsoft.com/office/officeart/2005/8/layout/venn1"/>
    <dgm:cxn modelId="{A126E530-6D0B-2244-8384-67E087DC18C3}" srcId="{7913A92E-C807-0641-9872-3E5B1B1D400E}" destId="{86A862A2-7D8D-B64B-9DB7-C4590214EF9D}" srcOrd="2" destOrd="0" parTransId="{CA35322B-42A6-1049-8F67-BAFA9BEDB766}" sibTransId="{AB59E07E-1F89-834D-8797-86B00C20B370}"/>
    <dgm:cxn modelId="{1C4EF1E2-0368-484E-9891-CCF56519D205}" srcId="{CA127CA3-6057-814D-8E8D-0F02512397E9}" destId="{EB28A285-4FD7-DA41-8727-31C51EBACDDE}" srcOrd="0" destOrd="0" parTransId="{CCBD7848-921B-E446-AF49-955B368747B8}" sibTransId="{2DA2DE9E-5D22-2842-94B7-8965E3A3337F}"/>
    <dgm:cxn modelId="{8348E4BD-F754-1B44-94F5-02A2BE0AA813}" type="presOf" srcId="{7913A92E-C807-0641-9872-3E5B1B1D400E}" destId="{A368E0B5-CDB1-0B43-8A0A-9E8C8F0F1702}" srcOrd="0" destOrd="0" presId="urn:microsoft.com/office/officeart/2005/8/layout/venn1"/>
    <dgm:cxn modelId="{07B054AB-FFA4-6746-99D7-54452364B36C}" type="presOf" srcId="{86A862A2-7D8D-B64B-9DB7-C4590214EF9D}" destId="{EBCD168F-A182-4243-8782-A150AEB2FC29}" srcOrd="1" destOrd="0" presId="urn:microsoft.com/office/officeart/2005/8/layout/venn1"/>
    <dgm:cxn modelId="{91CE366C-0973-F547-B3A4-19DEB23F5C9D}" srcId="{CA127CA3-6057-814D-8E8D-0F02512397E9}" destId="{164C76BE-8AA2-4C42-BD6A-9DC776CA5F0C}" srcOrd="2" destOrd="0" parTransId="{8B4200F0-E061-E04B-94CC-EAE57E31B25B}" sibTransId="{2F3E5490-6B8F-3F46-B2D4-487D8FAA9896}"/>
    <dgm:cxn modelId="{02AC83C9-10FB-0842-BB05-317B8D2A5A55}" type="presOf" srcId="{CA127CA3-6057-814D-8E8D-0F02512397E9}" destId="{53B5DD74-7835-F74E-8E1D-EC9FA85152B0}" srcOrd="1" destOrd="0" presId="urn:microsoft.com/office/officeart/2005/8/layout/venn1"/>
    <dgm:cxn modelId="{E77A4050-1E31-AA45-895F-7E56D348B331}" type="presOf" srcId="{D7C8FDC9-A446-C044-A490-ED70954FBFF2}" destId="{E02C0871-A2AA-4640-A98A-04BCB1CE3488}" srcOrd="0" destOrd="0" presId="urn:microsoft.com/office/officeart/2005/8/layout/venn1"/>
    <dgm:cxn modelId="{3B67DC27-9227-EE40-8C24-6809D3EA23A6}" srcId="{7913A92E-C807-0641-9872-3E5B1B1D400E}" destId="{CA127CA3-6057-814D-8E8D-0F02512397E9}" srcOrd="0" destOrd="0" parTransId="{CDA93D4F-2A30-B042-B580-31DE2D7E0039}" sibTransId="{528682B5-CC89-CB49-9B50-9AAE7046B5A1}"/>
    <dgm:cxn modelId="{62894F6A-DBA2-0741-A2D8-34CD4DAF2AB7}" type="presOf" srcId="{EB28A285-4FD7-DA41-8727-31C51EBACDDE}" destId="{53B5DD74-7835-F74E-8E1D-EC9FA85152B0}" srcOrd="1" destOrd="1" presId="urn:microsoft.com/office/officeart/2005/8/layout/venn1"/>
    <dgm:cxn modelId="{95D6DD40-C425-C049-B7CC-BE65AF12BFC2}" srcId="{CA127CA3-6057-814D-8E8D-0F02512397E9}" destId="{AF876721-3DF6-5241-B22F-66BCE1892253}" srcOrd="1" destOrd="0" parTransId="{411AE286-5946-384F-8926-6CC3082D32DB}" sibTransId="{EA0F3165-E663-D84D-ACEB-840588BECB70}"/>
    <dgm:cxn modelId="{276F540E-EE36-E44A-978B-5C7F77B58A43}" type="presOf" srcId="{164C76BE-8AA2-4C42-BD6A-9DC776CA5F0C}" destId="{53B5DD74-7835-F74E-8E1D-EC9FA85152B0}" srcOrd="1" destOrd="3" presId="urn:microsoft.com/office/officeart/2005/8/layout/venn1"/>
    <dgm:cxn modelId="{79FEA0FC-515D-384B-9FB1-417E04B733FD}" type="presOf" srcId="{86A862A2-7D8D-B64B-9DB7-C4590214EF9D}" destId="{A27861AF-B98E-DC48-9657-7415609F1BBA}" srcOrd="0" destOrd="0" presId="urn:microsoft.com/office/officeart/2005/8/layout/venn1"/>
    <dgm:cxn modelId="{6ED3CF2E-7E2A-2849-B7BA-71702FB91110}" type="presOf" srcId="{AF876721-3DF6-5241-B22F-66BCE1892253}" destId="{53B5DD74-7835-F74E-8E1D-EC9FA85152B0}" srcOrd="1" destOrd="2" presId="urn:microsoft.com/office/officeart/2005/8/layout/venn1"/>
    <dgm:cxn modelId="{27A5928F-4666-9E4C-B4F1-A095556DDC33}" srcId="{7913A92E-C807-0641-9872-3E5B1B1D400E}" destId="{D7C8FDC9-A446-C044-A490-ED70954FBFF2}" srcOrd="1" destOrd="0" parTransId="{DCD26E4E-1D3F-2346-8C7C-D55055FD5D06}" sibTransId="{AE9E1E57-3279-8948-A2DF-0BC156E4D833}"/>
    <dgm:cxn modelId="{E2B6B6E2-CCDE-0E43-B0BF-FD04315DF099}" type="presOf" srcId="{164C76BE-8AA2-4C42-BD6A-9DC776CA5F0C}" destId="{708B0387-9AD8-C147-9A28-92D49EA5BC56}" srcOrd="0" destOrd="3" presId="urn:microsoft.com/office/officeart/2005/8/layout/venn1"/>
    <dgm:cxn modelId="{1A212E1A-6D22-A145-B50D-748B95BEC03F}" type="presOf" srcId="{D7C8FDC9-A446-C044-A490-ED70954FBFF2}" destId="{C85AF0A0-E823-9B4B-B2A5-170E857C277F}" srcOrd="1" destOrd="0" presId="urn:microsoft.com/office/officeart/2005/8/layout/venn1"/>
    <dgm:cxn modelId="{92D2E7B8-5352-B04D-855D-98BA81F41A88}" type="presOf" srcId="{AF876721-3DF6-5241-B22F-66BCE1892253}" destId="{708B0387-9AD8-C147-9A28-92D49EA5BC56}" srcOrd="0" destOrd="2" presId="urn:microsoft.com/office/officeart/2005/8/layout/venn1"/>
    <dgm:cxn modelId="{DE646FDA-FB49-3D47-A223-DA4186A97F66}" type="presOf" srcId="{EB28A285-4FD7-DA41-8727-31C51EBACDDE}" destId="{708B0387-9AD8-C147-9A28-92D49EA5BC56}" srcOrd="0" destOrd="1" presId="urn:microsoft.com/office/officeart/2005/8/layout/venn1"/>
    <dgm:cxn modelId="{C08F3AE1-928C-1245-8A0D-1D6D8FFA6210}" type="presParOf" srcId="{A368E0B5-CDB1-0B43-8A0A-9E8C8F0F1702}" destId="{708B0387-9AD8-C147-9A28-92D49EA5BC56}" srcOrd="0" destOrd="0" presId="urn:microsoft.com/office/officeart/2005/8/layout/venn1"/>
    <dgm:cxn modelId="{ABEC2A28-1C0F-7849-852E-12FEB9AC7C1B}" type="presParOf" srcId="{A368E0B5-CDB1-0B43-8A0A-9E8C8F0F1702}" destId="{53B5DD74-7835-F74E-8E1D-EC9FA85152B0}" srcOrd="1" destOrd="0" presId="urn:microsoft.com/office/officeart/2005/8/layout/venn1"/>
    <dgm:cxn modelId="{477880DE-8DEF-B747-971C-21AA9D5BE046}" type="presParOf" srcId="{A368E0B5-CDB1-0B43-8A0A-9E8C8F0F1702}" destId="{E02C0871-A2AA-4640-A98A-04BCB1CE3488}" srcOrd="2" destOrd="0" presId="urn:microsoft.com/office/officeart/2005/8/layout/venn1"/>
    <dgm:cxn modelId="{4CAC4B46-4722-A948-87C4-7974F4D335E7}" type="presParOf" srcId="{A368E0B5-CDB1-0B43-8A0A-9E8C8F0F1702}" destId="{C85AF0A0-E823-9B4B-B2A5-170E857C277F}" srcOrd="3" destOrd="0" presId="urn:microsoft.com/office/officeart/2005/8/layout/venn1"/>
    <dgm:cxn modelId="{FE60C322-30CB-8846-8939-FDDAC39DE041}" type="presParOf" srcId="{A368E0B5-CDB1-0B43-8A0A-9E8C8F0F1702}" destId="{A27861AF-B98E-DC48-9657-7415609F1BBA}" srcOrd="4" destOrd="0" presId="urn:microsoft.com/office/officeart/2005/8/layout/venn1"/>
    <dgm:cxn modelId="{922C5E8B-B3E5-5B4C-9AB0-80E20E1621D7}" type="presParOf" srcId="{A368E0B5-CDB1-0B43-8A0A-9E8C8F0F1702}" destId="{EBCD168F-A182-4243-8782-A150AEB2FC2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49A90A-2859-6E4E-A50D-3695BA8687F6}" type="doc">
      <dgm:prSet loTypeId="urn:microsoft.com/office/officeart/2005/8/layout/cycle6" loCatId="list" qsTypeId="urn:microsoft.com/office/officeart/2005/8/quickstyle/simple1" qsCatId="simple" csTypeId="urn:microsoft.com/office/officeart/2005/8/colors/colorful1#3" csCatId="colorful" phldr="1"/>
      <dgm:spPr/>
      <dgm:t>
        <a:bodyPr/>
        <a:lstStyle/>
        <a:p>
          <a:endParaRPr lang="fr-FR"/>
        </a:p>
      </dgm:t>
    </dgm:pt>
    <dgm:pt modelId="{136205A8-3203-F343-96C8-5EC4AE8D6EDF}">
      <dgm:prSet custT="1"/>
      <dgm:spPr/>
      <dgm:t>
        <a:bodyPr/>
        <a:lstStyle/>
        <a:p>
          <a:pPr algn="ctr"/>
          <a:r>
            <a:rPr lang="fr-FR" sz="1400" b="1" dirty="0"/>
            <a:t>ACCOMPAGNEMENT DES PERSONNELS AVEC PROBLEMATIQUE DE SANTE</a:t>
          </a:r>
        </a:p>
        <a:p>
          <a:pPr algn="ctr"/>
          <a:r>
            <a:rPr lang="fr-FR" sz="1400" b="1" i="1" dirty="0">
              <a:solidFill>
                <a:schemeClr val="tx1"/>
              </a:solidFill>
            </a:rPr>
            <a:t>Y. AUGUSTE-PLUMAIN</a:t>
          </a:r>
          <a:endParaRPr lang="fr-FR" sz="1400" b="1" dirty="0"/>
        </a:p>
      </dgm:t>
    </dgm:pt>
    <dgm:pt modelId="{29D7D3C6-3797-1D4C-B9D4-4607D855D5F1}" type="parTrans" cxnId="{3FB244C9-07C0-6F45-B9E2-2D6A04A075AB}">
      <dgm:prSet/>
      <dgm:spPr/>
      <dgm:t>
        <a:bodyPr/>
        <a:lstStyle/>
        <a:p>
          <a:endParaRPr lang="fr-FR"/>
        </a:p>
      </dgm:t>
    </dgm:pt>
    <dgm:pt modelId="{AD36E96D-E968-134C-A14D-9A709971E693}" type="sibTrans" cxnId="{3FB244C9-07C0-6F45-B9E2-2D6A04A075AB}">
      <dgm:prSet/>
      <dgm:spPr/>
      <dgm:t>
        <a:bodyPr/>
        <a:lstStyle/>
        <a:p>
          <a:endParaRPr lang="fr-FR"/>
        </a:p>
      </dgm:t>
    </dgm:pt>
    <dgm:pt modelId="{2230C313-4A8C-C440-8A63-8562F9ADE7BA}">
      <dgm:prSet custT="1"/>
      <dgm:spPr/>
      <dgm:t>
        <a:bodyPr/>
        <a:lstStyle/>
        <a:p>
          <a:pPr algn="ctr"/>
          <a:r>
            <a:rPr lang="fr-FR" sz="1400" b="1" dirty="0"/>
            <a:t>PREVENTION DES RISQUES  PSYCHOSOCIAUX</a:t>
          </a:r>
        </a:p>
        <a:p>
          <a:pPr algn="ctr"/>
          <a:r>
            <a:rPr lang="fr-FR" sz="1400" b="1" i="1" dirty="0">
              <a:solidFill>
                <a:schemeClr val="tx1"/>
              </a:solidFill>
            </a:rPr>
            <a:t>E. FARNABE </a:t>
          </a:r>
        </a:p>
        <a:p>
          <a:pPr algn="ctr"/>
          <a:r>
            <a:rPr lang="fr-FR" sz="1400" b="1" i="1" dirty="0">
              <a:solidFill>
                <a:schemeClr val="tx1"/>
              </a:solidFill>
            </a:rPr>
            <a:t>Y. AUGUSTE</a:t>
          </a:r>
          <a:r>
            <a:rPr lang="fr-FR" sz="1400" b="1" dirty="0">
              <a:solidFill>
                <a:schemeClr val="tx1"/>
              </a:solidFill>
            </a:rPr>
            <a:t> </a:t>
          </a:r>
        </a:p>
        <a:p>
          <a:pPr algn="ctr"/>
          <a:r>
            <a:rPr lang="fr-FR" sz="1400" b="1" dirty="0">
              <a:solidFill>
                <a:schemeClr val="tx1"/>
              </a:solidFill>
            </a:rPr>
            <a:t>C. </a:t>
          </a:r>
          <a:r>
            <a:rPr lang="fr-FR" sz="1400" b="1" i="1" dirty="0">
              <a:solidFill>
                <a:schemeClr val="tx1"/>
              </a:solidFill>
            </a:rPr>
            <a:t>BRELEUR</a:t>
          </a:r>
          <a:endParaRPr lang="fr-FR" sz="1400" b="1" dirty="0">
            <a:solidFill>
              <a:schemeClr val="tx1"/>
            </a:solidFill>
          </a:endParaRPr>
        </a:p>
      </dgm:t>
    </dgm:pt>
    <dgm:pt modelId="{CAEACC0A-1B60-F046-854B-9496CB580054}" type="parTrans" cxnId="{DF107AEA-E1F8-0848-A158-A99952CF0E3A}">
      <dgm:prSet/>
      <dgm:spPr/>
      <dgm:t>
        <a:bodyPr/>
        <a:lstStyle/>
        <a:p>
          <a:endParaRPr lang="fr-FR"/>
        </a:p>
      </dgm:t>
    </dgm:pt>
    <dgm:pt modelId="{05DD9F17-CC63-0E4E-9365-02A8922AD0B9}" type="sibTrans" cxnId="{DF107AEA-E1F8-0848-A158-A99952CF0E3A}">
      <dgm:prSet/>
      <dgm:spPr/>
      <dgm:t>
        <a:bodyPr/>
        <a:lstStyle/>
        <a:p>
          <a:endParaRPr lang="fr-FR"/>
        </a:p>
      </dgm:t>
    </dgm:pt>
    <dgm:pt modelId="{2C41C076-EDB1-CE43-9571-0B698305B57A}">
      <dgm:prSet custT="1"/>
      <dgm:spPr/>
      <dgm:t>
        <a:bodyPr/>
        <a:lstStyle/>
        <a:p>
          <a:pPr marL="0" lvl="0" algn="ctr" defTabSz="622300">
            <a:lnSpc>
              <a:spcPct val="90000"/>
            </a:lnSpc>
            <a:spcBef>
              <a:spcPct val="0"/>
            </a:spcBef>
            <a:spcAft>
              <a:spcPct val="35000"/>
            </a:spcAft>
            <a:buNone/>
          </a:pPr>
          <a:r>
            <a:rPr lang="fr-FR" sz="1400" b="1" kern="1200" dirty="0"/>
            <a:t>DEVELOPPEMENT PERSONNEL ET PROFESSIONNEL</a:t>
          </a:r>
        </a:p>
        <a:p>
          <a:pPr marL="0" lvl="0" algn="ctr" defTabSz="622300">
            <a:lnSpc>
              <a:spcPct val="90000"/>
            </a:lnSpc>
            <a:spcBef>
              <a:spcPct val="0"/>
            </a:spcBef>
            <a:spcAft>
              <a:spcPct val="35000"/>
            </a:spcAft>
            <a:buNone/>
          </a:pPr>
          <a:r>
            <a:rPr lang="fr-FR" sz="1400" b="1" i="1" kern="1200" dirty="0">
              <a:solidFill>
                <a:prstClr val="black"/>
              </a:solidFill>
              <a:latin typeface="Trebuchet MS" panose="020B0603020202020204"/>
              <a:ea typeface="+mn-ea"/>
              <a:cs typeface="+mn-cs"/>
            </a:rPr>
            <a:t>C. BRELEUR</a:t>
          </a:r>
          <a:endParaRPr lang="fr-FR" sz="1400" b="1" kern="1200" dirty="0"/>
        </a:p>
      </dgm:t>
    </dgm:pt>
    <dgm:pt modelId="{79FD7EE9-8A5B-A54A-A2FC-96C5D972B9D6}" type="parTrans" cxnId="{DB2FBDE5-26ED-8244-95B5-C043F6C7E346}">
      <dgm:prSet/>
      <dgm:spPr/>
      <dgm:t>
        <a:bodyPr/>
        <a:lstStyle/>
        <a:p>
          <a:endParaRPr lang="fr-FR"/>
        </a:p>
      </dgm:t>
    </dgm:pt>
    <dgm:pt modelId="{23EAADD4-EED8-2C41-B441-6A02C43D6CE0}" type="sibTrans" cxnId="{DB2FBDE5-26ED-8244-95B5-C043F6C7E346}">
      <dgm:prSet/>
      <dgm:spPr/>
      <dgm:t>
        <a:bodyPr/>
        <a:lstStyle/>
        <a:p>
          <a:endParaRPr lang="fr-FR"/>
        </a:p>
      </dgm:t>
    </dgm:pt>
    <dgm:pt modelId="{7F3BB169-634A-0D45-88BD-B22FAFA7AB87}">
      <dgm:prSet custT="1"/>
      <dgm:spPr/>
      <dgm:t>
        <a:bodyPr/>
        <a:lstStyle/>
        <a:p>
          <a:pPr algn="ctr"/>
          <a:r>
            <a:rPr lang="fr-FR" sz="1400" b="1" dirty="0"/>
            <a:t>APPUI A LA GESTION MANAGERIALE</a:t>
          </a:r>
        </a:p>
        <a:p>
          <a:pPr algn="ctr"/>
          <a:r>
            <a:rPr lang="fr-FR" sz="1400" b="1" i="1" dirty="0">
              <a:solidFill>
                <a:schemeClr val="tx1"/>
              </a:solidFill>
            </a:rPr>
            <a:t>E. FARNABE </a:t>
          </a:r>
        </a:p>
        <a:p>
          <a:pPr algn="ctr"/>
          <a:r>
            <a:rPr lang="fr-FR" sz="1400" b="1" i="1" dirty="0">
              <a:solidFill>
                <a:schemeClr val="tx1"/>
              </a:solidFill>
            </a:rPr>
            <a:t>Y. AUGUSTE</a:t>
          </a:r>
          <a:r>
            <a:rPr lang="fr-FR" sz="1400" b="1" dirty="0">
              <a:solidFill>
                <a:schemeClr val="tx1"/>
              </a:solidFill>
            </a:rPr>
            <a:t> </a:t>
          </a:r>
        </a:p>
        <a:p>
          <a:pPr algn="ctr"/>
          <a:r>
            <a:rPr lang="fr-FR" sz="1400" b="1" dirty="0">
              <a:solidFill>
                <a:schemeClr val="tx1"/>
              </a:solidFill>
            </a:rPr>
            <a:t>C. </a:t>
          </a:r>
          <a:r>
            <a:rPr lang="fr-FR" sz="1400" b="1" i="1" dirty="0">
              <a:solidFill>
                <a:schemeClr val="tx1"/>
              </a:solidFill>
            </a:rPr>
            <a:t>BRELEUR</a:t>
          </a:r>
        </a:p>
        <a:p>
          <a:pPr algn="ctr"/>
          <a:endParaRPr lang="fr-FR" sz="1400" b="1" dirty="0"/>
        </a:p>
      </dgm:t>
    </dgm:pt>
    <dgm:pt modelId="{02FA4353-3AA6-FF4F-B933-E0D0C36BD065}" type="parTrans" cxnId="{A18E5AD4-97BA-2240-AAED-22CA9B7B1047}">
      <dgm:prSet/>
      <dgm:spPr/>
      <dgm:t>
        <a:bodyPr/>
        <a:lstStyle/>
        <a:p>
          <a:endParaRPr lang="fr-FR"/>
        </a:p>
      </dgm:t>
    </dgm:pt>
    <dgm:pt modelId="{9DE4ED76-1D8B-7B45-8CC4-2EB9D269D9E7}" type="sibTrans" cxnId="{A18E5AD4-97BA-2240-AAED-22CA9B7B1047}">
      <dgm:prSet/>
      <dgm:spPr/>
      <dgm:t>
        <a:bodyPr/>
        <a:lstStyle/>
        <a:p>
          <a:endParaRPr lang="fr-FR"/>
        </a:p>
      </dgm:t>
    </dgm:pt>
    <dgm:pt modelId="{BEDE103F-E803-BD41-ADE6-79A265BCCFEF}">
      <dgm:prSet custT="1"/>
      <dgm:spPr/>
      <dgm:t>
        <a:bodyPr/>
        <a:lstStyle/>
        <a:p>
          <a:pPr algn="ctr"/>
          <a:r>
            <a:rPr lang="fr-FR" sz="1400" b="1" dirty="0"/>
            <a:t>SOUTIEN AU PERSONNEL EN DIFFICULTE  </a:t>
          </a:r>
        </a:p>
        <a:p>
          <a:pPr algn="ctr"/>
          <a:r>
            <a:rPr lang="fr-FR" sz="1000" b="1" dirty="0"/>
            <a:t>ACCOMPAGNEMENT PSYCHOLOGIQUE</a:t>
          </a:r>
        </a:p>
        <a:p>
          <a:pPr algn="ctr"/>
          <a:r>
            <a:rPr lang="fr-FR" sz="1400" b="1" i="1" dirty="0">
              <a:solidFill>
                <a:schemeClr val="tx1"/>
              </a:solidFill>
            </a:rPr>
            <a:t>E. FARNABE</a:t>
          </a:r>
          <a:endParaRPr lang="fr-FR" sz="900" b="1" dirty="0"/>
        </a:p>
      </dgm:t>
    </dgm:pt>
    <dgm:pt modelId="{4EB5FBAB-DED4-9842-8CC2-0305CE0BA65C}" type="parTrans" cxnId="{01D8C047-0241-C645-A7B0-8C402A3C1340}">
      <dgm:prSet/>
      <dgm:spPr/>
      <dgm:t>
        <a:bodyPr/>
        <a:lstStyle/>
        <a:p>
          <a:endParaRPr lang="fr-FR"/>
        </a:p>
      </dgm:t>
    </dgm:pt>
    <dgm:pt modelId="{5AD25AE4-4FE3-B645-9004-CB3D2EE7A5A2}" type="sibTrans" cxnId="{01D8C047-0241-C645-A7B0-8C402A3C1340}">
      <dgm:prSet/>
      <dgm:spPr/>
      <dgm:t>
        <a:bodyPr/>
        <a:lstStyle/>
        <a:p>
          <a:endParaRPr lang="fr-FR"/>
        </a:p>
      </dgm:t>
    </dgm:pt>
    <dgm:pt modelId="{FAB7C7F9-F79C-D843-9268-8EE585CA9E91}" type="pres">
      <dgm:prSet presAssocID="{E149A90A-2859-6E4E-A50D-3695BA8687F6}" presName="cycle" presStyleCnt="0">
        <dgm:presLayoutVars>
          <dgm:dir/>
          <dgm:resizeHandles val="exact"/>
        </dgm:presLayoutVars>
      </dgm:prSet>
      <dgm:spPr/>
      <dgm:t>
        <a:bodyPr/>
        <a:lstStyle/>
        <a:p>
          <a:endParaRPr lang="fr-FR"/>
        </a:p>
      </dgm:t>
    </dgm:pt>
    <dgm:pt modelId="{0C31BDE7-3BD8-9A44-A1BD-4EA96B140B14}" type="pres">
      <dgm:prSet presAssocID="{136205A8-3203-F343-96C8-5EC4AE8D6EDF}" presName="node" presStyleLbl="node1" presStyleIdx="0" presStyleCnt="5" custScaleX="129108" custScaleY="118984" custRadScaleRad="91360">
        <dgm:presLayoutVars>
          <dgm:bulletEnabled val="1"/>
        </dgm:presLayoutVars>
      </dgm:prSet>
      <dgm:spPr/>
      <dgm:t>
        <a:bodyPr/>
        <a:lstStyle/>
        <a:p>
          <a:endParaRPr lang="fr-FR"/>
        </a:p>
      </dgm:t>
    </dgm:pt>
    <dgm:pt modelId="{47F05040-71B2-7A4E-BDE4-20D28302C2C7}" type="pres">
      <dgm:prSet presAssocID="{136205A8-3203-F343-96C8-5EC4AE8D6EDF}" presName="spNode" presStyleCnt="0"/>
      <dgm:spPr/>
    </dgm:pt>
    <dgm:pt modelId="{30354859-CA04-4A46-94B5-F936D60C5F3E}" type="pres">
      <dgm:prSet presAssocID="{AD36E96D-E968-134C-A14D-9A709971E693}" presName="sibTrans" presStyleLbl="sibTrans1D1" presStyleIdx="0" presStyleCnt="5"/>
      <dgm:spPr/>
      <dgm:t>
        <a:bodyPr/>
        <a:lstStyle/>
        <a:p>
          <a:endParaRPr lang="fr-FR"/>
        </a:p>
      </dgm:t>
    </dgm:pt>
    <dgm:pt modelId="{E06FCC95-4602-9C42-B77E-502841A6D42F}" type="pres">
      <dgm:prSet presAssocID="{BEDE103F-E803-BD41-ADE6-79A265BCCFEF}" presName="node" presStyleLbl="node1" presStyleIdx="1" presStyleCnt="5" custScaleX="142007" custScaleY="103254">
        <dgm:presLayoutVars>
          <dgm:bulletEnabled val="1"/>
        </dgm:presLayoutVars>
      </dgm:prSet>
      <dgm:spPr/>
      <dgm:t>
        <a:bodyPr/>
        <a:lstStyle/>
        <a:p>
          <a:endParaRPr lang="fr-FR"/>
        </a:p>
      </dgm:t>
    </dgm:pt>
    <dgm:pt modelId="{1178077E-67B2-4E49-9C39-2C54123A0439}" type="pres">
      <dgm:prSet presAssocID="{BEDE103F-E803-BD41-ADE6-79A265BCCFEF}" presName="spNode" presStyleCnt="0"/>
      <dgm:spPr/>
    </dgm:pt>
    <dgm:pt modelId="{E79F13C7-2ED7-4D48-802C-7722392D13FB}" type="pres">
      <dgm:prSet presAssocID="{5AD25AE4-4FE3-B645-9004-CB3D2EE7A5A2}" presName="sibTrans" presStyleLbl="sibTrans1D1" presStyleIdx="1" presStyleCnt="5"/>
      <dgm:spPr/>
      <dgm:t>
        <a:bodyPr/>
        <a:lstStyle/>
        <a:p>
          <a:endParaRPr lang="fr-FR"/>
        </a:p>
      </dgm:t>
    </dgm:pt>
    <dgm:pt modelId="{C4FD385D-4B67-C144-9E5D-571FD0F29F23}" type="pres">
      <dgm:prSet presAssocID="{2230C313-4A8C-C440-8A63-8562F9ADE7BA}" presName="node" presStyleLbl="node1" presStyleIdx="2" presStyleCnt="5" custScaleX="113115" custScaleY="129170" custRadScaleRad="97110" custRadScaleInc="-5205">
        <dgm:presLayoutVars>
          <dgm:bulletEnabled val="1"/>
        </dgm:presLayoutVars>
      </dgm:prSet>
      <dgm:spPr/>
      <dgm:t>
        <a:bodyPr/>
        <a:lstStyle/>
        <a:p>
          <a:endParaRPr lang="fr-FR"/>
        </a:p>
      </dgm:t>
    </dgm:pt>
    <dgm:pt modelId="{1256F3DE-B136-4044-BDC5-68D21D948A10}" type="pres">
      <dgm:prSet presAssocID="{2230C313-4A8C-C440-8A63-8562F9ADE7BA}" presName="spNode" presStyleCnt="0"/>
      <dgm:spPr/>
    </dgm:pt>
    <dgm:pt modelId="{2B3DFA43-00AC-C04F-9EC2-0151C71EC29F}" type="pres">
      <dgm:prSet presAssocID="{05DD9F17-CC63-0E4E-9365-02A8922AD0B9}" presName="sibTrans" presStyleLbl="sibTrans1D1" presStyleIdx="2" presStyleCnt="5"/>
      <dgm:spPr/>
      <dgm:t>
        <a:bodyPr/>
        <a:lstStyle/>
        <a:p>
          <a:endParaRPr lang="fr-FR"/>
        </a:p>
      </dgm:t>
    </dgm:pt>
    <dgm:pt modelId="{7450195F-94FB-0C4B-B436-FD7D0E64C8E7}" type="pres">
      <dgm:prSet presAssocID="{7F3BB169-634A-0D45-88BD-B22FAFA7AB87}" presName="node" presStyleLbl="node1" presStyleIdx="3" presStyleCnt="5" custScaleX="113108" custScaleY="134918" custRadScaleRad="96538" custRadScaleInc="6282">
        <dgm:presLayoutVars>
          <dgm:bulletEnabled val="1"/>
        </dgm:presLayoutVars>
      </dgm:prSet>
      <dgm:spPr/>
      <dgm:t>
        <a:bodyPr/>
        <a:lstStyle/>
        <a:p>
          <a:endParaRPr lang="fr-FR"/>
        </a:p>
      </dgm:t>
    </dgm:pt>
    <dgm:pt modelId="{533AD1B9-56F7-C240-A64B-5A6B099F01BA}" type="pres">
      <dgm:prSet presAssocID="{7F3BB169-634A-0D45-88BD-B22FAFA7AB87}" presName="spNode" presStyleCnt="0"/>
      <dgm:spPr/>
    </dgm:pt>
    <dgm:pt modelId="{F9A0E531-FCDB-BD4F-94FD-1373C0136615}" type="pres">
      <dgm:prSet presAssocID="{9DE4ED76-1D8B-7B45-8CC4-2EB9D269D9E7}" presName="sibTrans" presStyleLbl="sibTrans1D1" presStyleIdx="3" presStyleCnt="5"/>
      <dgm:spPr/>
      <dgm:t>
        <a:bodyPr/>
        <a:lstStyle/>
        <a:p>
          <a:endParaRPr lang="fr-FR"/>
        </a:p>
      </dgm:t>
    </dgm:pt>
    <dgm:pt modelId="{928E20AF-74D2-B542-A732-A691934F505A}" type="pres">
      <dgm:prSet presAssocID="{2C41C076-EDB1-CE43-9571-0B698305B57A}" presName="node" presStyleLbl="node1" presStyleIdx="4" presStyleCnt="5" custScaleX="138946" custScaleY="103254">
        <dgm:presLayoutVars>
          <dgm:bulletEnabled val="1"/>
        </dgm:presLayoutVars>
      </dgm:prSet>
      <dgm:spPr/>
      <dgm:t>
        <a:bodyPr/>
        <a:lstStyle/>
        <a:p>
          <a:endParaRPr lang="fr-FR"/>
        </a:p>
      </dgm:t>
    </dgm:pt>
    <dgm:pt modelId="{90EB77AA-9831-834D-A475-C8D7C3FAAC8A}" type="pres">
      <dgm:prSet presAssocID="{2C41C076-EDB1-CE43-9571-0B698305B57A}" presName="spNode" presStyleCnt="0"/>
      <dgm:spPr/>
    </dgm:pt>
    <dgm:pt modelId="{810A1348-B7D8-214B-9CEA-7EA00E25AE22}" type="pres">
      <dgm:prSet presAssocID="{23EAADD4-EED8-2C41-B441-6A02C43D6CE0}" presName="sibTrans" presStyleLbl="sibTrans1D1" presStyleIdx="4" presStyleCnt="5"/>
      <dgm:spPr/>
      <dgm:t>
        <a:bodyPr/>
        <a:lstStyle/>
        <a:p>
          <a:endParaRPr lang="fr-FR"/>
        </a:p>
      </dgm:t>
    </dgm:pt>
  </dgm:ptLst>
  <dgm:cxnLst>
    <dgm:cxn modelId="{0CFF0C80-29F3-9040-B8CC-3999551B48D5}" type="presOf" srcId="{05DD9F17-CC63-0E4E-9365-02A8922AD0B9}" destId="{2B3DFA43-00AC-C04F-9EC2-0151C71EC29F}" srcOrd="0" destOrd="0" presId="urn:microsoft.com/office/officeart/2005/8/layout/cycle6"/>
    <dgm:cxn modelId="{29B43BD0-2770-AD44-8C61-369CB3385773}" type="presOf" srcId="{7F3BB169-634A-0D45-88BD-B22FAFA7AB87}" destId="{7450195F-94FB-0C4B-B436-FD7D0E64C8E7}" srcOrd="0" destOrd="0" presId="urn:microsoft.com/office/officeart/2005/8/layout/cycle6"/>
    <dgm:cxn modelId="{01D8C047-0241-C645-A7B0-8C402A3C1340}" srcId="{E149A90A-2859-6E4E-A50D-3695BA8687F6}" destId="{BEDE103F-E803-BD41-ADE6-79A265BCCFEF}" srcOrd="1" destOrd="0" parTransId="{4EB5FBAB-DED4-9842-8CC2-0305CE0BA65C}" sibTransId="{5AD25AE4-4FE3-B645-9004-CB3D2EE7A5A2}"/>
    <dgm:cxn modelId="{53284514-B2FE-0141-8727-26CDBCCD5264}" type="presOf" srcId="{136205A8-3203-F343-96C8-5EC4AE8D6EDF}" destId="{0C31BDE7-3BD8-9A44-A1BD-4EA96B140B14}" srcOrd="0" destOrd="0" presId="urn:microsoft.com/office/officeart/2005/8/layout/cycle6"/>
    <dgm:cxn modelId="{30C94177-15FC-D94A-99AA-3E41981F579A}" type="presOf" srcId="{E149A90A-2859-6E4E-A50D-3695BA8687F6}" destId="{FAB7C7F9-F79C-D843-9268-8EE585CA9E91}" srcOrd="0" destOrd="0" presId="urn:microsoft.com/office/officeart/2005/8/layout/cycle6"/>
    <dgm:cxn modelId="{82EAD424-B1F4-7A47-96CE-098958E66239}" type="presOf" srcId="{2230C313-4A8C-C440-8A63-8562F9ADE7BA}" destId="{C4FD385D-4B67-C144-9E5D-571FD0F29F23}" srcOrd="0" destOrd="0" presId="urn:microsoft.com/office/officeart/2005/8/layout/cycle6"/>
    <dgm:cxn modelId="{CC5244E9-90F2-3645-9F93-F213D49D9303}" type="presOf" srcId="{BEDE103F-E803-BD41-ADE6-79A265BCCFEF}" destId="{E06FCC95-4602-9C42-B77E-502841A6D42F}" srcOrd="0" destOrd="0" presId="urn:microsoft.com/office/officeart/2005/8/layout/cycle6"/>
    <dgm:cxn modelId="{A18E5AD4-97BA-2240-AAED-22CA9B7B1047}" srcId="{E149A90A-2859-6E4E-A50D-3695BA8687F6}" destId="{7F3BB169-634A-0D45-88BD-B22FAFA7AB87}" srcOrd="3" destOrd="0" parTransId="{02FA4353-3AA6-FF4F-B933-E0D0C36BD065}" sibTransId="{9DE4ED76-1D8B-7B45-8CC4-2EB9D269D9E7}"/>
    <dgm:cxn modelId="{C9561504-5CF2-D549-AF6D-C578EB48AA8C}" type="presOf" srcId="{AD36E96D-E968-134C-A14D-9A709971E693}" destId="{30354859-CA04-4A46-94B5-F936D60C5F3E}" srcOrd="0" destOrd="0" presId="urn:microsoft.com/office/officeart/2005/8/layout/cycle6"/>
    <dgm:cxn modelId="{17AF8EEC-6F7E-7A4E-A83D-1D858FF4954A}" type="presOf" srcId="{2C41C076-EDB1-CE43-9571-0B698305B57A}" destId="{928E20AF-74D2-B542-A732-A691934F505A}" srcOrd="0" destOrd="0" presId="urn:microsoft.com/office/officeart/2005/8/layout/cycle6"/>
    <dgm:cxn modelId="{33008E6D-9DD7-5347-8253-80C3F9814060}" type="presOf" srcId="{9DE4ED76-1D8B-7B45-8CC4-2EB9D269D9E7}" destId="{F9A0E531-FCDB-BD4F-94FD-1373C0136615}" srcOrd="0" destOrd="0" presId="urn:microsoft.com/office/officeart/2005/8/layout/cycle6"/>
    <dgm:cxn modelId="{A5786244-5897-454F-B37D-3C6131B1B882}" type="presOf" srcId="{23EAADD4-EED8-2C41-B441-6A02C43D6CE0}" destId="{810A1348-B7D8-214B-9CEA-7EA00E25AE22}" srcOrd="0" destOrd="0" presId="urn:microsoft.com/office/officeart/2005/8/layout/cycle6"/>
    <dgm:cxn modelId="{5DD5D6F0-69AB-4145-A181-33CBD2A93D62}" type="presOf" srcId="{5AD25AE4-4FE3-B645-9004-CB3D2EE7A5A2}" destId="{E79F13C7-2ED7-4D48-802C-7722392D13FB}" srcOrd="0" destOrd="0" presId="urn:microsoft.com/office/officeart/2005/8/layout/cycle6"/>
    <dgm:cxn modelId="{3FB244C9-07C0-6F45-B9E2-2D6A04A075AB}" srcId="{E149A90A-2859-6E4E-A50D-3695BA8687F6}" destId="{136205A8-3203-F343-96C8-5EC4AE8D6EDF}" srcOrd="0" destOrd="0" parTransId="{29D7D3C6-3797-1D4C-B9D4-4607D855D5F1}" sibTransId="{AD36E96D-E968-134C-A14D-9A709971E693}"/>
    <dgm:cxn modelId="{DB2FBDE5-26ED-8244-95B5-C043F6C7E346}" srcId="{E149A90A-2859-6E4E-A50D-3695BA8687F6}" destId="{2C41C076-EDB1-CE43-9571-0B698305B57A}" srcOrd="4" destOrd="0" parTransId="{79FD7EE9-8A5B-A54A-A2FC-96C5D972B9D6}" sibTransId="{23EAADD4-EED8-2C41-B441-6A02C43D6CE0}"/>
    <dgm:cxn modelId="{DF107AEA-E1F8-0848-A158-A99952CF0E3A}" srcId="{E149A90A-2859-6E4E-A50D-3695BA8687F6}" destId="{2230C313-4A8C-C440-8A63-8562F9ADE7BA}" srcOrd="2" destOrd="0" parTransId="{CAEACC0A-1B60-F046-854B-9496CB580054}" sibTransId="{05DD9F17-CC63-0E4E-9365-02A8922AD0B9}"/>
    <dgm:cxn modelId="{E06FA2A0-794B-334F-B0BA-6F9B6F6369C0}" type="presParOf" srcId="{FAB7C7F9-F79C-D843-9268-8EE585CA9E91}" destId="{0C31BDE7-3BD8-9A44-A1BD-4EA96B140B14}" srcOrd="0" destOrd="0" presId="urn:microsoft.com/office/officeart/2005/8/layout/cycle6"/>
    <dgm:cxn modelId="{DB8B3545-8008-C146-983E-429C34545869}" type="presParOf" srcId="{FAB7C7F9-F79C-D843-9268-8EE585CA9E91}" destId="{47F05040-71B2-7A4E-BDE4-20D28302C2C7}" srcOrd="1" destOrd="0" presId="urn:microsoft.com/office/officeart/2005/8/layout/cycle6"/>
    <dgm:cxn modelId="{B243C62B-19E0-DC42-8BC5-3EBC9F88966F}" type="presParOf" srcId="{FAB7C7F9-F79C-D843-9268-8EE585CA9E91}" destId="{30354859-CA04-4A46-94B5-F936D60C5F3E}" srcOrd="2" destOrd="0" presId="urn:microsoft.com/office/officeart/2005/8/layout/cycle6"/>
    <dgm:cxn modelId="{DC2363E1-AAAD-BC40-B701-AD37175F520D}" type="presParOf" srcId="{FAB7C7F9-F79C-D843-9268-8EE585CA9E91}" destId="{E06FCC95-4602-9C42-B77E-502841A6D42F}" srcOrd="3" destOrd="0" presId="urn:microsoft.com/office/officeart/2005/8/layout/cycle6"/>
    <dgm:cxn modelId="{AB7910CC-44B0-BB47-BB2B-F06189CD4F10}" type="presParOf" srcId="{FAB7C7F9-F79C-D843-9268-8EE585CA9E91}" destId="{1178077E-67B2-4E49-9C39-2C54123A0439}" srcOrd="4" destOrd="0" presId="urn:microsoft.com/office/officeart/2005/8/layout/cycle6"/>
    <dgm:cxn modelId="{C2987484-D20A-F349-B2F4-6BD47697F5D9}" type="presParOf" srcId="{FAB7C7F9-F79C-D843-9268-8EE585CA9E91}" destId="{E79F13C7-2ED7-4D48-802C-7722392D13FB}" srcOrd="5" destOrd="0" presId="urn:microsoft.com/office/officeart/2005/8/layout/cycle6"/>
    <dgm:cxn modelId="{CB4300BA-D218-E340-BC90-0E3C385D2FBE}" type="presParOf" srcId="{FAB7C7F9-F79C-D843-9268-8EE585CA9E91}" destId="{C4FD385D-4B67-C144-9E5D-571FD0F29F23}" srcOrd="6" destOrd="0" presId="urn:microsoft.com/office/officeart/2005/8/layout/cycle6"/>
    <dgm:cxn modelId="{50F8F33E-8B6B-9545-8F90-97FA894131EB}" type="presParOf" srcId="{FAB7C7F9-F79C-D843-9268-8EE585CA9E91}" destId="{1256F3DE-B136-4044-BDC5-68D21D948A10}" srcOrd="7" destOrd="0" presId="urn:microsoft.com/office/officeart/2005/8/layout/cycle6"/>
    <dgm:cxn modelId="{9DED5F6C-6B22-4E44-8341-E7B455775BF7}" type="presParOf" srcId="{FAB7C7F9-F79C-D843-9268-8EE585CA9E91}" destId="{2B3DFA43-00AC-C04F-9EC2-0151C71EC29F}" srcOrd="8" destOrd="0" presId="urn:microsoft.com/office/officeart/2005/8/layout/cycle6"/>
    <dgm:cxn modelId="{985CBAAF-E33D-BA45-9645-864146D42C0E}" type="presParOf" srcId="{FAB7C7F9-F79C-D843-9268-8EE585CA9E91}" destId="{7450195F-94FB-0C4B-B436-FD7D0E64C8E7}" srcOrd="9" destOrd="0" presId="urn:microsoft.com/office/officeart/2005/8/layout/cycle6"/>
    <dgm:cxn modelId="{DFBD653C-FD4A-ED4D-9080-284979D4A909}" type="presParOf" srcId="{FAB7C7F9-F79C-D843-9268-8EE585CA9E91}" destId="{533AD1B9-56F7-C240-A64B-5A6B099F01BA}" srcOrd="10" destOrd="0" presId="urn:microsoft.com/office/officeart/2005/8/layout/cycle6"/>
    <dgm:cxn modelId="{8DCD838C-997E-6542-AB8C-ECB95D747553}" type="presParOf" srcId="{FAB7C7F9-F79C-D843-9268-8EE585CA9E91}" destId="{F9A0E531-FCDB-BD4F-94FD-1373C0136615}" srcOrd="11" destOrd="0" presId="urn:microsoft.com/office/officeart/2005/8/layout/cycle6"/>
    <dgm:cxn modelId="{E49AF448-E077-0041-AC15-4FC51C9A2C0F}" type="presParOf" srcId="{FAB7C7F9-F79C-D843-9268-8EE585CA9E91}" destId="{928E20AF-74D2-B542-A732-A691934F505A}" srcOrd="12" destOrd="0" presId="urn:microsoft.com/office/officeart/2005/8/layout/cycle6"/>
    <dgm:cxn modelId="{2042F8F4-3E3D-7548-BFC3-71682BAF7825}" type="presParOf" srcId="{FAB7C7F9-F79C-D843-9268-8EE585CA9E91}" destId="{90EB77AA-9831-834D-A475-C8D7C3FAAC8A}" srcOrd="13" destOrd="0" presId="urn:microsoft.com/office/officeart/2005/8/layout/cycle6"/>
    <dgm:cxn modelId="{C75BFD01-0DA3-354D-8A4B-56C522FCF823}" type="presParOf" srcId="{FAB7C7F9-F79C-D843-9268-8EE585CA9E91}" destId="{810A1348-B7D8-214B-9CEA-7EA00E25AE22}"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19CF9E-596A-254C-9477-AA675E8E91DD}" type="doc">
      <dgm:prSet loTypeId="urn:microsoft.com/office/officeart/2005/8/layout/chart3" loCatId="list" qsTypeId="urn:microsoft.com/office/officeart/2005/8/quickstyle/3d3" qsCatId="3D" csTypeId="urn:microsoft.com/office/officeart/2005/8/colors/accent1_3" csCatId="accent1" phldr="1"/>
      <dgm:spPr/>
      <dgm:t>
        <a:bodyPr/>
        <a:lstStyle/>
        <a:p>
          <a:endParaRPr lang="fr-FR"/>
        </a:p>
      </dgm:t>
    </dgm:pt>
    <dgm:pt modelId="{90E419B5-E45C-9C4E-9151-7C1105D2E6E1}">
      <dgm:prSet custT="1"/>
      <dgm:spPr/>
      <dgm:t>
        <a:bodyPr/>
        <a:lstStyle/>
        <a:p>
          <a:r>
            <a:rPr lang="fr-FR" sz="2000" b="1" dirty="0"/>
            <a:t>Sud Basse-Terre / Nord Basse Terre</a:t>
          </a:r>
        </a:p>
        <a:p>
          <a:r>
            <a:rPr lang="fr-FR" sz="1600" b="1" dirty="0" err="1">
              <a:ln/>
              <a:solidFill>
                <a:schemeClr val="accent5">
                  <a:lumMod val="75000"/>
                </a:schemeClr>
              </a:solidFill>
            </a:rPr>
            <a:t>Elmire</a:t>
          </a:r>
          <a:r>
            <a:rPr lang="fr-FR" sz="1600" b="1" dirty="0">
              <a:ln/>
              <a:solidFill>
                <a:schemeClr val="accent5">
                  <a:lumMod val="75000"/>
                </a:schemeClr>
              </a:solidFill>
            </a:rPr>
            <a:t>  </a:t>
          </a:r>
        </a:p>
        <a:p>
          <a:r>
            <a:rPr lang="fr-FR" sz="1600" b="1" dirty="0">
              <a:ln/>
              <a:solidFill>
                <a:schemeClr val="accent5">
                  <a:lumMod val="75000"/>
                </a:schemeClr>
              </a:solidFill>
            </a:rPr>
            <a:t>FARNABE</a:t>
          </a:r>
          <a:endParaRPr lang="fr-FR" sz="2000" b="1" dirty="0"/>
        </a:p>
      </dgm:t>
    </dgm:pt>
    <dgm:pt modelId="{BEE009CC-5722-2147-8EA1-D4EBB7A64F08}" type="parTrans" cxnId="{0182AAC8-13B7-524A-930D-42DB3126C36F}">
      <dgm:prSet/>
      <dgm:spPr/>
      <dgm:t>
        <a:bodyPr/>
        <a:lstStyle/>
        <a:p>
          <a:endParaRPr lang="fr-FR" sz="1600"/>
        </a:p>
      </dgm:t>
    </dgm:pt>
    <dgm:pt modelId="{6D2717D8-C43C-AC41-9BC3-FFA080898456}" type="sibTrans" cxnId="{0182AAC8-13B7-524A-930D-42DB3126C36F}">
      <dgm:prSet/>
      <dgm:spPr/>
      <dgm:t>
        <a:bodyPr/>
        <a:lstStyle/>
        <a:p>
          <a:endParaRPr lang="fr-FR" sz="1600"/>
        </a:p>
      </dgm:t>
    </dgm:pt>
    <dgm:pt modelId="{A8A312C2-8AA0-1D42-B6C7-30E9E1158C63}">
      <dgm:prSet custT="1"/>
      <dgm:spPr/>
      <dgm:t>
        <a:bodyPr/>
        <a:lstStyle/>
        <a:p>
          <a:r>
            <a:rPr lang="fr-FR" sz="2000" b="1" kern="1200" dirty="0">
              <a:latin typeface="Calibri" panose="020F0502020204030204"/>
              <a:ea typeface="+mn-ea"/>
              <a:cs typeface="+mn-cs"/>
            </a:rPr>
            <a:t>  Marie-Galante / Nord</a:t>
          </a:r>
          <a:r>
            <a:rPr lang="fr-FR" sz="2000" b="1" kern="1200" dirty="0"/>
            <a:t> Grande Terre</a:t>
          </a:r>
        </a:p>
        <a:p>
          <a:r>
            <a:rPr lang="fr-FR" sz="1400" b="1" dirty="0">
              <a:solidFill>
                <a:schemeClr val="accent5">
                  <a:lumMod val="75000"/>
                </a:schemeClr>
              </a:solidFill>
            </a:rPr>
            <a:t>Yannick AUGUSTE-PLUMAIN</a:t>
          </a:r>
          <a:endParaRPr lang="fr-FR" sz="2000" b="1" kern="1200" dirty="0">
            <a:latin typeface="Calibri" panose="020F0502020204030204"/>
            <a:ea typeface="+mn-ea"/>
            <a:cs typeface="+mn-cs"/>
          </a:endParaRPr>
        </a:p>
      </dgm:t>
    </dgm:pt>
    <dgm:pt modelId="{2362D0C5-BF68-264F-97A0-CC70BA4A0195}" type="parTrans" cxnId="{CDAA1CFA-ACE4-2545-A9AA-24859C677CDC}">
      <dgm:prSet/>
      <dgm:spPr/>
      <dgm:t>
        <a:bodyPr/>
        <a:lstStyle/>
        <a:p>
          <a:endParaRPr lang="fr-FR" sz="1600"/>
        </a:p>
      </dgm:t>
    </dgm:pt>
    <dgm:pt modelId="{CA7557A7-185F-6944-8B35-6F75B0E05C29}" type="sibTrans" cxnId="{CDAA1CFA-ACE4-2545-A9AA-24859C677CDC}">
      <dgm:prSet/>
      <dgm:spPr/>
      <dgm:t>
        <a:bodyPr/>
        <a:lstStyle/>
        <a:p>
          <a:endParaRPr lang="fr-FR" sz="1600"/>
        </a:p>
      </dgm:t>
    </dgm:pt>
    <dgm:pt modelId="{178762C9-FC16-4242-8430-7BC05C7F42D8}">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b="1"/>
            <a:t>Iles du Nord </a:t>
          </a:r>
          <a:r>
            <a:rPr lang="fr-FR" sz="1400" b="1">
              <a:solidFill>
                <a:schemeClr val="accent5">
                  <a:lumMod val="75000"/>
                </a:schemeClr>
              </a:solidFill>
            </a:rPr>
            <a:t>Marie-Cécile</a:t>
          </a:r>
          <a:endParaRPr lang="fr-FR" sz="1200" b="1" dirty="0"/>
        </a:p>
      </dgm:t>
    </dgm:pt>
    <dgm:pt modelId="{349B0D5D-468F-EC44-A274-5E35741515AE}" type="parTrans" cxnId="{5FCEFC35-C31B-A442-8B62-FFFAB8FE4D8D}">
      <dgm:prSet/>
      <dgm:spPr/>
      <dgm:t>
        <a:bodyPr/>
        <a:lstStyle/>
        <a:p>
          <a:endParaRPr lang="fr-FR" sz="1600"/>
        </a:p>
      </dgm:t>
    </dgm:pt>
    <dgm:pt modelId="{9016F34A-14C2-3C46-95BA-8348E71FA5F9}" type="sibTrans" cxnId="{5FCEFC35-C31B-A442-8B62-FFFAB8FE4D8D}">
      <dgm:prSet/>
      <dgm:spPr/>
      <dgm:t>
        <a:bodyPr/>
        <a:lstStyle/>
        <a:p>
          <a:endParaRPr lang="fr-FR" sz="1600"/>
        </a:p>
      </dgm:t>
    </dgm:pt>
    <dgm:pt modelId="{DBD66330-67BD-C340-842E-3E994356DD69}">
      <dgm:prSet/>
      <dgm:spPr/>
      <dgm:t>
        <a:bodyPr/>
        <a:lstStyle/>
        <a:p>
          <a:pPr>
            <a:buNone/>
          </a:pPr>
          <a:r>
            <a:rPr lang="fr-FR" sz="2200" b="1" dirty="0"/>
            <a:t>Sud Grande Terre</a:t>
          </a:r>
          <a:endParaRPr lang="fr-FR" sz="2200" dirty="0"/>
        </a:p>
      </dgm:t>
    </dgm:pt>
    <dgm:pt modelId="{51969957-6408-AA4B-AD7C-5E5C48BC5172}" type="parTrans" cxnId="{9A49925C-3239-E342-BE69-3054B600ACDE}">
      <dgm:prSet/>
      <dgm:spPr/>
      <dgm:t>
        <a:bodyPr/>
        <a:lstStyle/>
        <a:p>
          <a:endParaRPr lang="fr-FR"/>
        </a:p>
      </dgm:t>
    </dgm:pt>
    <dgm:pt modelId="{0D8E83DE-1E93-004B-8C01-1D82B342D86A}" type="sibTrans" cxnId="{9A49925C-3239-E342-BE69-3054B600ACDE}">
      <dgm:prSet/>
      <dgm:spPr/>
      <dgm:t>
        <a:bodyPr/>
        <a:lstStyle/>
        <a:p>
          <a:endParaRPr lang="fr-FR"/>
        </a:p>
      </dgm:t>
    </dgm:pt>
    <dgm:pt modelId="{845CF50A-0D52-6944-B52B-E37239EC41F9}">
      <dgm:prSet custT="1"/>
      <dgm:spPr/>
      <dgm:t>
        <a:bodyPr/>
        <a:lstStyle/>
        <a:p>
          <a:pPr>
            <a:buNone/>
          </a:pPr>
          <a:r>
            <a:rPr lang="fr-FR" sz="1600" b="1" dirty="0">
              <a:solidFill>
                <a:schemeClr val="accent5">
                  <a:lumMod val="75000"/>
                </a:schemeClr>
              </a:solidFill>
            </a:rPr>
            <a:t>   Corine BRELEUR-DACALOR </a:t>
          </a:r>
          <a:endParaRPr lang="fr-FR" sz="1600" dirty="0"/>
        </a:p>
      </dgm:t>
    </dgm:pt>
    <dgm:pt modelId="{733A5263-EDE3-7C44-A28F-068A5BCA5BD3}" type="parTrans" cxnId="{0D8A37D6-DF61-C340-B25D-18C8591C674A}">
      <dgm:prSet/>
      <dgm:spPr/>
      <dgm:t>
        <a:bodyPr/>
        <a:lstStyle/>
        <a:p>
          <a:endParaRPr lang="fr-FR"/>
        </a:p>
      </dgm:t>
    </dgm:pt>
    <dgm:pt modelId="{1C15D4CE-E480-1247-8506-6CF236EB4A57}" type="sibTrans" cxnId="{0D8A37D6-DF61-C340-B25D-18C8591C674A}">
      <dgm:prSet/>
      <dgm:spPr/>
      <dgm:t>
        <a:bodyPr/>
        <a:lstStyle/>
        <a:p>
          <a:endParaRPr lang="fr-FR"/>
        </a:p>
      </dgm:t>
    </dgm:pt>
    <dgm:pt modelId="{4DADF680-D580-A743-A45E-E512CD8BB97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400" b="1" dirty="0">
              <a:solidFill>
                <a:schemeClr val="accent5">
                  <a:lumMod val="75000"/>
                </a:schemeClr>
              </a:solidFill>
            </a:rPr>
            <a:t>LOLLIA / Corine BRELEUR-DACALOR </a:t>
          </a:r>
          <a:endParaRPr lang="fr-FR" sz="2400" b="1" dirty="0">
            <a:solidFill>
              <a:schemeClr val="accent5">
                <a:lumMod val="75000"/>
              </a:schemeClr>
            </a:solidFill>
          </a:endParaRPr>
        </a:p>
      </dgm:t>
    </dgm:pt>
    <dgm:pt modelId="{1F5E3903-AFB0-BB4B-A884-9CD2B82DDEC3}" type="parTrans" cxnId="{971C179C-17AE-9141-8AEA-408E62530ACA}">
      <dgm:prSet/>
      <dgm:spPr/>
      <dgm:t>
        <a:bodyPr/>
        <a:lstStyle/>
        <a:p>
          <a:endParaRPr lang="fr-FR"/>
        </a:p>
      </dgm:t>
    </dgm:pt>
    <dgm:pt modelId="{2E4472D8-9365-2643-A58C-96090BAB88FC}" type="sibTrans" cxnId="{971C179C-17AE-9141-8AEA-408E62530ACA}">
      <dgm:prSet/>
      <dgm:spPr/>
      <dgm:t>
        <a:bodyPr/>
        <a:lstStyle/>
        <a:p>
          <a:endParaRPr lang="fr-FR"/>
        </a:p>
      </dgm:t>
    </dgm:pt>
    <dgm:pt modelId="{303CFDCD-125B-EA40-B18C-A322A2B0C292}" type="pres">
      <dgm:prSet presAssocID="{EC19CF9E-596A-254C-9477-AA675E8E91DD}" presName="compositeShape" presStyleCnt="0">
        <dgm:presLayoutVars>
          <dgm:chMax val="7"/>
          <dgm:dir/>
          <dgm:resizeHandles val="exact"/>
        </dgm:presLayoutVars>
      </dgm:prSet>
      <dgm:spPr/>
      <dgm:t>
        <a:bodyPr/>
        <a:lstStyle/>
        <a:p>
          <a:endParaRPr lang="fr-FR"/>
        </a:p>
      </dgm:t>
    </dgm:pt>
    <dgm:pt modelId="{32B05C14-A6A8-6547-94C6-80A4F8E3F98E}" type="pres">
      <dgm:prSet presAssocID="{EC19CF9E-596A-254C-9477-AA675E8E91DD}" presName="wedge1" presStyleLbl="node1" presStyleIdx="0" presStyleCnt="4"/>
      <dgm:spPr/>
      <dgm:t>
        <a:bodyPr/>
        <a:lstStyle/>
        <a:p>
          <a:endParaRPr lang="fr-FR"/>
        </a:p>
      </dgm:t>
    </dgm:pt>
    <dgm:pt modelId="{882F5838-BAAF-8645-9288-3EFE5645DCB4}" type="pres">
      <dgm:prSet presAssocID="{EC19CF9E-596A-254C-9477-AA675E8E91DD}" presName="wedge1Tx" presStyleLbl="node1" presStyleIdx="0" presStyleCnt="4">
        <dgm:presLayoutVars>
          <dgm:chMax val="0"/>
          <dgm:chPref val="0"/>
          <dgm:bulletEnabled val="1"/>
        </dgm:presLayoutVars>
      </dgm:prSet>
      <dgm:spPr/>
      <dgm:t>
        <a:bodyPr/>
        <a:lstStyle/>
        <a:p>
          <a:endParaRPr lang="fr-FR"/>
        </a:p>
      </dgm:t>
    </dgm:pt>
    <dgm:pt modelId="{A2DE7319-C383-5B40-8A32-877F1917A4FC}" type="pres">
      <dgm:prSet presAssocID="{EC19CF9E-596A-254C-9477-AA675E8E91DD}" presName="wedge2" presStyleLbl="node1" presStyleIdx="1" presStyleCnt="4" custLinFactNeighborX="514" custLinFactNeighborY="186"/>
      <dgm:spPr/>
      <dgm:t>
        <a:bodyPr/>
        <a:lstStyle/>
        <a:p>
          <a:endParaRPr lang="fr-FR"/>
        </a:p>
      </dgm:t>
    </dgm:pt>
    <dgm:pt modelId="{76A291D5-FE31-D948-AF78-6960364D66DA}" type="pres">
      <dgm:prSet presAssocID="{EC19CF9E-596A-254C-9477-AA675E8E91DD}" presName="wedge2Tx" presStyleLbl="node1" presStyleIdx="1" presStyleCnt="4">
        <dgm:presLayoutVars>
          <dgm:chMax val="0"/>
          <dgm:chPref val="0"/>
          <dgm:bulletEnabled val="1"/>
        </dgm:presLayoutVars>
      </dgm:prSet>
      <dgm:spPr/>
      <dgm:t>
        <a:bodyPr/>
        <a:lstStyle/>
        <a:p>
          <a:endParaRPr lang="fr-FR"/>
        </a:p>
      </dgm:t>
    </dgm:pt>
    <dgm:pt modelId="{706E0FAD-E796-5747-9F01-132D4A3F2F4D}" type="pres">
      <dgm:prSet presAssocID="{EC19CF9E-596A-254C-9477-AA675E8E91DD}" presName="wedge3" presStyleLbl="node1" presStyleIdx="2" presStyleCnt="4"/>
      <dgm:spPr/>
      <dgm:t>
        <a:bodyPr/>
        <a:lstStyle/>
        <a:p>
          <a:endParaRPr lang="fr-FR"/>
        </a:p>
      </dgm:t>
    </dgm:pt>
    <dgm:pt modelId="{739CFFFE-3CDE-5B45-80EC-9766EADE5790}" type="pres">
      <dgm:prSet presAssocID="{EC19CF9E-596A-254C-9477-AA675E8E91DD}" presName="wedge3Tx" presStyleLbl="node1" presStyleIdx="2" presStyleCnt="4">
        <dgm:presLayoutVars>
          <dgm:chMax val="0"/>
          <dgm:chPref val="0"/>
          <dgm:bulletEnabled val="1"/>
        </dgm:presLayoutVars>
      </dgm:prSet>
      <dgm:spPr/>
      <dgm:t>
        <a:bodyPr/>
        <a:lstStyle/>
        <a:p>
          <a:endParaRPr lang="fr-FR"/>
        </a:p>
      </dgm:t>
    </dgm:pt>
    <dgm:pt modelId="{BAD89B88-527E-5E4A-8232-1B9C07D8A312}" type="pres">
      <dgm:prSet presAssocID="{EC19CF9E-596A-254C-9477-AA675E8E91DD}" presName="wedge4" presStyleLbl="node1" presStyleIdx="3" presStyleCnt="4"/>
      <dgm:spPr/>
      <dgm:t>
        <a:bodyPr/>
        <a:lstStyle/>
        <a:p>
          <a:endParaRPr lang="fr-FR"/>
        </a:p>
      </dgm:t>
    </dgm:pt>
    <dgm:pt modelId="{0DB2AC9E-330C-FA44-A9FD-28E9AA897AF9}" type="pres">
      <dgm:prSet presAssocID="{EC19CF9E-596A-254C-9477-AA675E8E91DD}" presName="wedge4Tx" presStyleLbl="node1" presStyleIdx="3" presStyleCnt="4">
        <dgm:presLayoutVars>
          <dgm:chMax val="0"/>
          <dgm:chPref val="0"/>
          <dgm:bulletEnabled val="1"/>
        </dgm:presLayoutVars>
      </dgm:prSet>
      <dgm:spPr/>
      <dgm:t>
        <a:bodyPr/>
        <a:lstStyle/>
        <a:p>
          <a:endParaRPr lang="fr-FR"/>
        </a:p>
      </dgm:t>
    </dgm:pt>
  </dgm:ptLst>
  <dgm:cxnLst>
    <dgm:cxn modelId="{70B1628D-C0A8-4D42-8B0B-AF4B4046C64F}" type="presOf" srcId="{A8A312C2-8AA0-1D42-B6C7-30E9E1158C63}" destId="{0DB2AC9E-330C-FA44-A9FD-28E9AA897AF9}" srcOrd="1" destOrd="0" presId="urn:microsoft.com/office/officeart/2005/8/layout/chart3"/>
    <dgm:cxn modelId="{CDAA1CFA-ACE4-2545-A9AA-24859C677CDC}" srcId="{EC19CF9E-596A-254C-9477-AA675E8E91DD}" destId="{A8A312C2-8AA0-1D42-B6C7-30E9E1158C63}" srcOrd="3" destOrd="0" parTransId="{2362D0C5-BF68-264F-97A0-CC70BA4A0195}" sibTransId="{CA7557A7-185F-6944-8B35-6F75B0E05C29}"/>
    <dgm:cxn modelId="{EE6A8579-94AD-594F-852D-726E5F4B4D6C}" type="presOf" srcId="{EC19CF9E-596A-254C-9477-AA675E8E91DD}" destId="{303CFDCD-125B-EA40-B18C-A322A2B0C292}" srcOrd="0" destOrd="0" presId="urn:microsoft.com/office/officeart/2005/8/layout/chart3"/>
    <dgm:cxn modelId="{39552341-367A-9445-9DCA-F59CBFCE56A2}" type="presOf" srcId="{DBD66330-67BD-C340-842E-3E994356DD69}" destId="{76A291D5-FE31-D948-AF78-6960364D66DA}" srcOrd="1" destOrd="0" presId="urn:microsoft.com/office/officeart/2005/8/layout/chart3"/>
    <dgm:cxn modelId="{A3E25935-35D6-3142-8E07-7AE31BF4672B}" type="presOf" srcId="{4DADF680-D580-A743-A45E-E512CD8BB97B}" destId="{882F5838-BAAF-8645-9288-3EFE5645DCB4}" srcOrd="1" destOrd="1" presId="urn:microsoft.com/office/officeart/2005/8/layout/chart3"/>
    <dgm:cxn modelId="{9A49925C-3239-E342-BE69-3054B600ACDE}" srcId="{EC19CF9E-596A-254C-9477-AA675E8E91DD}" destId="{DBD66330-67BD-C340-842E-3E994356DD69}" srcOrd="1" destOrd="0" parTransId="{51969957-6408-AA4B-AD7C-5E5C48BC5172}" sibTransId="{0D8E83DE-1E93-004B-8C01-1D82B342D86A}"/>
    <dgm:cxn modelId="{5A595C2D-DA80-C94A-B30C-69B0B3B5F590}" type="presOf" srcId="{178762C9-FC16-4242-8430-7BC05C7F42D8}" destId="{882F5838-BAAF-8645-9288-3EFE5645DCB4}" srcOrd="1" destOrd="0" presId="urn:microsoft.com/office/officeart/2005/8/layout/chart3"/>
    <dgm:cxn modelId="{2C16C125-F56C-1B47-9A24-282255539CFE}" type="presOf" srcId="{178762C9-FC16-4242-8430-7BC05C7F42D8}" destId="{32B05C14-A6A8-6547-94C6-80A4F8E3F98E}" srcOrd="0" destOrd="0" presId="urn:microsoft.com/office/officeart/2005/8/layout/chart3"/>
    <dgm:cxn modelId="{5FCEFC35-C31B-A442-8B62-FFFAB8FE4D8D}" srcId="{EC19CF9E-596A-254C-9477-AA675E8E91DD}" destId="{178762C9-FC16-4242-8430-7BC05C7F42D8}" srcOrd="0" destOrd="0" parTransId="{349B0D5D-468F-EC44-A274-5E35741515AE}" sibTransId="{9016F34A-14C2-3C46-95BA-8348E71FA5F9}"/>
    <dgm:cxn modelId="{E184ECBC-BB61-3D4F-BF6D-1400EA9A3F7A}" type="presOf" srcId="{845CF50A-0D52-6944-B52B-E37239EC41F9}" destId="{76A291D5-FE31-D948-AF78-6960364D66DA}" srcOrd="1" destOrd="1" presId="urn:microsoft.com/office/officeart/2005/8/layout/chart3"/>
    <dgm:cxn modelId="{5057B165-AD49-3F43-9250-5FF164D7A792}" type="presOf" srcId="{A8A312C2-8AA0-1D42-B6C7-30E9E1158C63}" destId="{BAD89B88-527E-5E4A-8232-1B9C07D8A312}" srcOrd="0" destOrd="0" presId="urn:microsoft.com/office/officeart/2005/8/layout/chart3"/>
    <dgm:cxn modelId="{462A3F61-B195-8048-9CEF-32ABB24F6195}" type="presOf" srcId="{845CF50A-0D52-6944-B52B-E37239EC41F9}" destId="{A2DE7319-C383-5B40-8A32-877F1917A4FC}" srcOrd="0" destOrd="1" presId="urn:microsoft.com/office/officeart/2005/8/layout/chart3"/>
    <dgm:cxn modelId="{89E120EE-496D-C44B-B505-C0B5FDFB5064}" type="presOf" srcId="{DBD66330-67BD-C340-842E-3E994356DD69}" destId="{A2DE7319-C383-5B40-8A32-877F1917A4FC}" srcOrd="0" destOrd="0" presId="urn:microsoft.com/office/officeart/2005/8/layout/chart3"/>
    <dgm:cxn modelId="{B38E01C9-1CA3-3945-A96E-57551F34AF1C}" type="presOf" srcId="{90E419B5-E45C-9C4E-9151-7C1105D2E6E1}" destId="{739CFFFE-3CDE-5B45-80EC-9766EADE5790}" srcOrd="1" destOrd="0" presId="urn:microsoft.com/office/officeart/2005/8/layout/chart3"/>
    <dgm:cxn modelId="{BF8886C9-E950-7144-ABB6-41C2567C3257}" type="presOf" srcId="{4DADF680-D580-A743-A45E-E512CD8BB97B}" destId="{32B05C14-A6A8-6547-94C6-80A4F8E3F98E}" srcOrd="0" destOrd="1" presId="urn:microsoft.com/office/officeart/2005/8/layout/chart3"/>
    <dgm:cxn modelId="{0D8A37D6-DF61-C340-B25D-18C8591C674A}" srcId="{DBD66330-67BD-C340-842E-3E994356DD69}" destId="{845CF50A-0D52-6944-B52B-E37239EC41F9}" srcOrd="0" destOrd="0" parTransId="{733A5263-EDE3-7C44-A28F-068A5BCA5BD3}" sibTransId="{1C15D4CE-E480-1247-8506-6CF236EB4A57}"/>
    <dgm:cxn modelId="{0182AAC8-13B7-524A-930D-42DB3126C36F}" srcId="{EC19CF9E-596A-254C-9477-AA675E8E91DD}" destId="{90E419B5-E45C-9C4E-9151-7C1105D2E6E1}" srcOrd="2" destOrd="0" parTransId="{BEE009CC-5722-2147-8EA1-D4EBB7A64F08}" sibTransId="{6D2717D8-C43C-AC41-9BC3-FFA080898456}"/>
    <dgm:cxn modelId="{D5D41DBB-90A2-D447-8EC2-2D68ABDCF1E6}" type="presOf" srcId="{90E419B5-E45C-9C4E-9151-7C1105D2E6E1}" destId="{706E0FAD-E796-5747-9F01-132D4A3F2F4D}" srcOrd="0" destOrd="0" presId="urn:microsoft.com/office/officeart/2005/8/layout/chart3"/>
    <dgm:cxn modelId="{971C179C-17AE-9141-8AEA-408E62530ACA}" srcId="{178762C9-FC16-4242-8430-7BC05C7F42D8}" destId="{4DADF680-D580-A743-A45E-E512CD8BB97B}" srcOrd="0" destOrd="0" parTransId="{1F5E3903-AFB0-BB4B-A884-9CD2B82DDEC3}" sibTransId="{2E4472D8-9365-2643-A58C-96090BAB88FC}"/>
    <dgm:cxn modelId="{A6FD8AC6-A5F5-A346-BFB4-FB952C466E3E}" type="presParOf" srcId="{303CFDCD-125B-EA40-B18C-A322A2B0C292}" destId="{32B05C14-A6A8-6547-94C6-80A4F8E3F98E}" srcOrd="0" destOrd="0" presId="urn:microsoft.com/office/officeart/2005/8/layout/chart3"/>
    <dgm:cxn modelId="{4FDF7827-A478-B14B-83B4-623DE47F6502}" type="presParOf" srcId="{303CFDCD-125B-EA40-B18C-A322A2B0C292}" destId="{882F5838-BAAF-8645-9288-3EFE5645DCB4}" srcOrd="1" destOrd="0" presId="urn:microsoft.com/office/officeart/2005/8/layout/chart3"/>
    <dgm:cxn modelId="{38EC40F2-CAE3-AA4A-B69A-E387BCDE1863}" type="presParOf" srcId="{303CFDCD-125B-EA40-B18C-A322A2B0C292}" destId="{A2DE7319-C383-5B40-8A32-877F1917A4FC}" srcOrd="2" destOrd="0" presId="urn:microsoft.com/office/officeart/2005/8/layout/chart3"/>
    <dgm:cxn modelId="{B9861E6C-0481-FF4D-8B12-E4E7C9116830}" type="presParOf" srcId="{303CFDCD-125B-EA40-B18C-A322A2B0C292}" destId="{76A291D5-FE31-D948-AF78-6960364D66DA}" srcOrd="3" destOrd="0" presId="urn:microsoft.com/office/officeart/2005/8/layout/chart3"/>
    <dgm:cxn modelId="{08C65008-E7D2-4747-8B11-113BD08561C8}" type="presParOf" srcId="{303CFDCD-125B-EA40-B18C-A322A2B0C292}" destId="{706E0FAD-E796-5747-9F01-132D4A3F2F4D}" srcOrd="4" destOrd="0" presId="urn:microsoft.com/office/officeart/2005/8/layout/chart3"/>
    <dgm:cxn modelId="{02C1CE93-9ED1-A743-AD80-B3748EB91576}" type="presParOf" srcId="{303CFDCD-125B-EA40-B18C-A322A2B0C292}" destId="{739CFFFE-3CDE-5B45-80EC-9766EADE5790}" srcOrd="5" destOrd="0" presId="urn:microsoft.com/office/officeart/2005/8/layout/chart3"/>
    <dgm:cxn modelId="{EF2B340E-2E75-B34B-AFD3-FA3E7C0B7AD4}" type="presParOf" srcId="{303CFDCD-125B-EA40-B18C-A322A2B0C292}" destId="{BAD89B88-527E-5E4A-8232-1B9C07D8A312}" srcOrd="6" destOrd="0" presId="urn:microsoft.com/office/officeart/2005/8/layout/chart3"/>
    <dgm:cxn modelId="{DB066B85-88FC-B74F-8723-C577ACF4F287}" type="presParOf" srcId="{303CFDCD-125B-EA40-B18C-A322A2B0C292}" destId="{0DB2AC9E-330C-FA44-A9FD-28E9AA897AF9}"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C675EC-0274-AE46-86BD-A56DDE7163D2}" type="doc">
      <dgm:prSet loTypeId="urn:microsoft.com/office/officeart/2005/8/layout/arrow5" loCatId="process" qsTypeId="urn:microsoft.com/office/officeart/2005/8/quickstyle/3d6" qsCatId="3D" csTypeId="urn:microsoft.com/office/officeart/2005/8/colors/colorful5" csCatId="colorful" phldr="1"/>
      <dgm:spPr/>
      <dgm:t>
        <a:bodyPr/>
        <a:lstStyle/>
        <a:p>
          <a:endParaRPr lang="fr-FR"/>
        </a:p>
      </dgm:t>
    </dgm:pt>
    <dgm:pt modelId="{92B66CB3-BB70-DD44-80AD-2C9FD4F3916B}">
      <dgm:prSet custT="1"/>
      <dgm:spPr/>
      <dgm:t>
        <a:bodyPr/>
        <a:lstStyle/>
        <a:p>
          <a:r>
            <a:rPr lang="fr-FR" sz="2000" b="1"/>
            <a:t>La cellule d’écoute et d’accompagnement des personnels</a:t>
          </a:r>
          <a:endParaRPr lang="fr-FR" sz="2000" b="1" dirty="0"/>
        </a:p>
      </dgm:t>
    </dgm:pt>
    <dgm:pt modelId="{F3CEA09E-3D2D-6B4A-819C-2948A4E68600}" type="parTrans" cxnId="{7C1688D7-DD0E-A042-B062-5E480B9FBCD1}">
      <dgm:prSet/>
      <dgm:spPr/>
      <dgm:t>
        <a:bodyPr/>
        <a:lstStyle/>
        <a:p>
          <a:endParaRPr lang="fr-FR"/>
        </a:p>
      </dgm:t>
    </dgm:pt>
    <dgm:pt modelId="{C11AA917-A4AF-8649-9FEF-45FF6F583FD5}" type="sibTrans" cxnId="{7C1688D7-DD0E-A042-B062-5E480B9FBCD1}">
      <dgm:prSet/>
      <dgm:spPr/>
      <dgm:t>
        <a:bodyPr/>
        <a:lstStyle/>
        <a:p>
          <a:endParaRPr lang="fr-FR"/>
        </a:p>
      </dgm:t>
    </dgm:pt>
    <dgm:pt modelId="{A8551A5E-650C-A049-AF85-5D128ED2A983}">
      <dgm:prSet custT="1"/>
      <dgm:spPr/>
      <dgm:t>
        <a:bodyPr/>
        <a:lstStyle/>
        <a:p>
          <a:r>
            <a:rPr lang="fr-FR" sz="2000" b="1" dirty="0"/>
            <a:t>Intervention en cas d'évènements potentiellement traumatiques</a:t>
          </a:r>
        </a:p>
      </dgm:t>
    </dgm:pt>
    <dgm:pt modelId="{4B031E9A-F8BD-4A4B-AFB3-F3C07E94CED8}" type="parTrans" cxnId="{A91CF128-590D-C44A-863E-409F9966F8F2}">
      <dgm:prSet/>
      <dgm:spPr/>
      <dgm:t>
        <a:bodyPr/>
        <a:lstStyle/>
        <a:p>
          <a:endParaRPr lang="fr-FR"/>
        </a:p>
      </dgm:t>
    </dgm:pt>
    <dgm:pt modelId="{6EFFE035-6A37-3849-855B-5BE5BF23DCFC}" type="sibTrans" cxnId="{A91CF128-590D-C44A-863E-409F9966F8F2}">
      <dgm:prSet/>
      <dgm:spPr/>
      <dgm:t>
        <a:bodyPr/>
        <a:lstStyle/>
        <a:p>
          <a:endParaRPr lang="fr-FR"/>
        </a:p>
      </dgm:t>
    </dgm:pt>
    <dgm:pt modelId="{B36865A5-90B3-F44E-986B-ED281123371C}" type="pres">
      <dgm:prSet presAssocID="{46C675EC-0274-AE46-86BD-A56DDE7163D2}" presName="diagram" presStyleCnt="0">
        <dgm:presLayoutVars>
          <dgm:dir/>
          <dgm:resizeHandles val="exact"/>
        </dgm:presLayoutVars>
      </dgm:prSet>
      <dgm:spPr/>
      <dgm:t>
        <a:bodyPr/>
        <a:lstStyle/>
        <a:p>
          <a:endParaRPr lang="fr-FR"/>
        </a:p>
      </dgm:t>
    </dgm:pt>
    <dgm:pt modelId="{ABA0AB71-671C-894D-B3F2-CAE2507E8E6F}" type="pres">
      <dgm:prSet presAssocID="{92B66CB3-BB70-DD44-80AD-2C9FD4F3916B}" presName="arrow" presStyleLbl="node1" presStyleIdx="0" presStyleCnt="2">
        <dgm:presLayoutVars>
          <dgm:bulletEnabled val="1"/>
        </dgm:presLayoutVars>
      </dgm:prSet>
      <dgm:spPr/>
      <dgm:t>
        <a:bodyPr/>
        <a:lstStyle/>
        <a:p>
          <a:endParaRPr lang="fr-FR"/>
        </a:p>
      </dgm:t>
    </dgm:pt>
    <dgm:pt modelId="{2F47D304-6D2A-0B4D-A4F7-3660D600E3C7}" type="pres">
      <dgm:prSet presAssocID="{A8551A5E-650C-A049-AF85-5D128ED2A983}" presName="arrow" presStyleLbl="node1" presStyleIdx="1" presStyleCnt="2">
        <dgm:presLayoutVars>
          <dgm:bulletEnabled val="1"/>
        </dgm:presLayoutVars>
      </dgm:prSet>
      <dgm:spPr/>
      <dgm:t>
        <a:bodyPr/>
        <a:lstStyle/>
        <a:p>
          <a:endParaRPr lang="fr-FR"/>
        </a:p>
      </dgm:t>
    </dgm:pt>
  </dgm:ptLst>
  <dgm:cxnLst>
    <dgm:cxn modelId="{ED873E9C-BDA5-ED4A-AA7E-847E9DF706DA}" type="presOf" srcId="{92B66CB3-BB70-DD44-80AD-2C9FD4F3916B}" destId="{ABA0AB71-671C-894D-B3F2-CAE2507E8E6F}" srcOrd="0" destOrd="0" presId="urn:microsoft.com/office/officeart/2005/8/layout/arrow5"/>
    <dgm:cxn modelId="{AACF8FB0-352D-C64C-B706-F9C08C8403DF}" type="presOf" srcId="{46C675EC-0274-AE46-86BD-A56DDE7163D2}" destId="{B36865A5-90B3-F44E-986B-ED281123371C}" srcOrd="0" destOrd="0" presId="urn:microsoft.com/office/officeart/2005/8/layout/arrow5"/>
    <dgm:cxn modelId="{7C1688D7-DD0E-A042-B062-5E480B9FBCD1}" srcId="{46C675EC-0274-AE46-86BD-A56DDE7163D2}" destId="{92B66CB3-BB70-DD44-80AD-2C9FD4F3916B}" srcOrd="0" destOrd="0" parTransId="{F3CEA09E-3D2D-6B4A-819C-2948A4E68600}" sibTransId="{C11AA917-A4AF-8649-9FEF-45FF6F583FD5}"/>
    <dgm:cxn modelId="{A91CF128-590D-C44A-863E-409F9966F8F2}" srcId="{46C675EC-0274-AE46-86BD-A56DDE7163D2}" destId="{A8551A5E-650C-A049-AF85-5D128ED2A983}" srcOrd="1" destOrd="0" parTransId="{4B031E9A-F8BD-4A4B-AFB3-F3C07E94CED8}" sibTransId="{6EFFE035-6A37-3849-855B-5BE5BF23DCFC}"/>
    <dgm:cxn modelId="{D85D2B52-3DCE-6F45-921E-68E64F4C4E7D}" type="presOf" srcId="{A8551A5E-650C-A049-AF85-5D128ED2A983}" destId="{2F47D304-6D2A-0B4D-A4F7-3660D600E3C7}" srcOrd="0" destOrd="0" presId="urn:microsoft.com/office/officeart/2005/8/layout/arrow5"/>
    <dgm:cxn modelId="{9063FDC4-5075-2D47-BE9C-8F2264697BD5}" type="presParOf" srcId="{B36865A5-90B3-F44E-986B-ED281123371C}" destId="{ABA0AB71-671C-894D-B3F2-CAE2507E8E6F}" srcOrd="0" destOrd="0" presId="urn:microsoft.com/office/officeart/2005/8/layout/arrow5"/>
    <dgm:cxn modelId="{D833100D-B8A5-CF43-9BE9-5FE6C1EFBB4F}" type="presParOf" srcId="{B36865A5-90B3-F44E-986B-ED281123371C}" destId="{2F47D304-6D2A-0B4D-A4F7-3660D600E3C7}"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C675EC-0274-AE46-86BD-A56DDE7163D2}" type="doc">
      <dgm:prSet loTypeId="urn:microsoft.com/office/officeart/2005/8/layout/arrow5" loCatId="process" qsTypeId="urn:microsoft.com/office/officeart/2005/8/quickstyle/3d6" qsCatId="3D" csTypeId="urn:microsoft.com/office/officeart/2005/8/colors/colorful1#4" csCatId="colorful" phldr="1"/>
      <dgm:spPr/>
      <dgm:t>
        <a:bodyPr/>
        <a:lstStyle/>
        <a:p>
          <a:endParaRPr lang="fr-FR"/>
        </a:p>
      </dgm:t>
    </dgm:pt>
    <dgm:pt modelId="{92B66CB3-BB70-DD44-80AD-2C9FD4F3916B}">
      <dgm:prSet custT="1"/>
      <dgm:spPr/>
      <dgm:t>
        <a:bodyPr/>
        <a:lstStyle/>
        <a:p>
          <a:r>
            <a:rPr lang="fr-FR" sz="2000" b="1"/>
            <a:t>Groupes de parole, Baton à pawol</a:t>
          </a:r>
          <a:endParaRPr lang="fr-FR" sz="2000" b="1" dirty="0"/>
        </a:p>
      </dgm:t>
    </dgm:pt>
    <dgm:pt modelId="{F3CEA09E-3D2D-6B4A-819C-2948A4E68600}" type="parTrans" cxnId="{7C1688D7-DD0E-A042-B062-5E480B9FBCD1}">
      <dgm:prSet/>
      <dgm:spPr/>
      <dgm:t>
        <a:bodyPr/>
        <a:lstStyle/>
        <a:p>
          <a:endParaRPr lang="fr-FR"/>
        </a:p>
      </dgm:t>
    </dgm:pt>
    <dgm:pt modelId="{C11AA917-A4AF-8649-9FEF-45FF6F583FD5}" type="sibTrans" cxnId="{7C1688D7-DD0E-A042-B062-5E480B9FBCD1}">
      <dgm:prSet/>
      <dgm:spPr/>
      <dgm:t>
        <a:bodyPr/>
        <a:lstStyle/>
        <a:p>
          <a:endParaRPr lang="fr-FR"/>
        </a:p>
      </dgm:t>
    </dgm:pt>
    <dgm:pt modelId="{A8551A5E-650C-A049-AF85-5D128ED2A983}">
      <dgm:prSet custT="1"/>
      <dgm:spPr/>
      <dgm:t>
        <a:bodyPr/>
        <a:lstStyle/>
        <a:p>
          <a:r>
            <a:rPr lang="fr-FR" sz="2000" b="1"/>
            <a:t>Formations sur la thématique des RPS </a:t>
          </a:r>
          <a:endParaRPr lang="fr-FR" sz="2000" b="1" dirty="0"/>
        </a:p>
      </dgm:t>
    </dgm:pt>
    <dgm:pt modelId="{4B031E9A-F8BD-4A4B-AFB3-F3C07E94CED8}" type="parTrans" cxnId="{A91CF128-590D-C44A-863E-409F9966F8F2}">
      <dgm:prSet/>
      <dgm:spPr/>
      <dgm:t>
        <a:bodyPr/>
        <a:lstStyle/>
        <a:p>
          <a:endParaRPr lang="fr-FR"/>
        </a:p>
      </dgm:t>
    </dgm:pt>
    <dgm:pt modelId="{6EFFE035-6A37-3849-855B-5BE5BF23DCFC}" type="sibTrans" cxnId="{A91CF128-590D-C44A-863E-409F9966F8F2}">
      <dgm:prSet/>
      <dgm:spPr/>
      <dgm:t>
        <a:bodyPr/>
        <a:lstStyle/>
        <a:p>
          <a:endParaRPr lang="fr-FR"/>
        </a:p>
      </dgm:t>
    </dgm:pt>
    <dgm:pt modelId="{B36865A5-90B3-F44E-986B-ED281123371C}" type="pres">
      <dgm:prSet presAssocID="{46C675EC-0274-AE46-86BD-A56DDE7163D2}" presName="diagram" presStyleCnt="0">
        <dgm:presLayoutVars>
          <dgm:dir/>
          <dgm:resizeHandles val="exact"/>
        </dgm:presLayoutVars>
      </dgm:prSet>
      <dgm:spPr/>
      <dgm:t>
        <a:bodyPr/>
        <a:lstStyle/>
        <a:p>
          <a:endParaRPr lang="fr-FR"/>
        </a:p>
      </dgm:t>
    </dgm:pt>
    <dgm:pt modelId="{ABA0AB71-671C-894D-B3F2-CAE2507E8E6F}" type="pres">
      <dgm:prSet presAssocID="{92B66CB3-BB70-DD44-80AD-2C9FD4F3916B}" presName="arrow" presStyleLbl="node1" presStyleIdx="0" presStyleCnt="2">
        <dgm:presLayoutVars>
          <dgm:bulletEnabled val="1"/>
        </dgm:presLayoutVars>
      </dgm:prSet>
      <dgm:spPr/>
      <dgm:t>
        <a:bodyPr/>
        <a:lstStyle/>
        <a:p>
          <a:endParaRPr lang="fr-FR"/>
        </a:p>
      </dgm:t>
    </dgm:pt>
    <dgm:pt modelId="{2F47D304-6D2A-0B4D-A4F7-3660D600E3C7}" type="pres">
      <dgm:prSet presAssocID="{A8551A5E-650C-A049-AF85-5D128ED2A983}" presName="arrow" presStyleLbl="node1" presStyleIdx="1" presStyleCnt="2">
        <dgm:presLayoutVars>
          <dgm:bulletEnabled val="1"/>
        </dgm:presLayoutVars>
      </dgm:prSet>
      <dgm:spPr/>
      <dgm:t>
        <a:bodyPr/>
        <a:lstStyle/>
        <a:p>
          <a:endParaRPr lang="fr-FR"/>
        </a:p>
      </dgm:t>
    </dgm:pt>
  </dgm:ptLst>
  <dgm:cxnLst>
    <dgm:cxn modelId="{ED873E9C-BDA5-ED4A-AA7E-847E9DF706DA}" type="presOf" srcId="{92B66CB3-BB70-DD44-80AD-2C9FD4F3916B}" destId="{ABA0AB71-671C-894D-B3F2-CAE2507E8E6F}" srcOrd="0" destOrd="0" presId="urn:microsoft.com/office/officeart/2005/8/layout/arrow5"/>
    <dgm:cxn modelId="{AACF8FB0-352D-C64C-B706-F9C08C8403DF}" type="presOf" srcId="{46C675EC-0274-AE46-86BD-A56DDE7163D2}" destId="{B36865A5-90B3-F44E-986B-ED281123371C}" srcOrd="0" destOrd="0" presId="urn:microsoft.com/office/officeart/2005/8/layout/arrow5"/>
    <dgm:cxn modelId="{7C1688D7-DD0E-A042-B062-5E480B9FBCD1}" srcId="{46C675EC-0274-AE46-86BD-A56DDE7163D2}" destId="{92B66CB3-BB70-DD44-80AD-2C9FD4F3916B}" srcOrd="0" destOrd="0" parTransId="{F3CEA09E-3D2D-6B4A-819C-2948A4E68600}" sibTransId="{C11AA917-A4AF-8649-9FEF-45FF6F583FD5}"/>
    <dgm:cxn modelId="{A91CF128-590D-C44A-863E-409F9966F8F2}" srcId="{46C675EC-0274-AE46-86BD-A56DDE7163D2}" destId="{A8551A5E-650C-A049-AF85-5D128ED2A983}" srcOrd="1" destOrd="0" parTransId="{4B031E9A-F8BD-4A4B-AFB3-F3C07E94CED8}" sibTransId="{6EFFE035-6A37-3849-855B-5BE5BF23DCFC}"/>
    <dgm:cxn modelId="{D85D2B52-3DCE-6F45-921E-68E64F4C4E7D}" type="presOf" srcId="{A8551A5E-650C-A049-AF85-5D128ED2A983}" destId="{2F47D304-6D2A-0B4D-A4F7-3660D600E3C7}" srcOrd="0" destOrd="0" presId="urn:microsoft.com/office/officeart/2005/8/layout/arrow5"/>
    <dgm:cxn modelId="{9063FDC4-5075-2D47-BE9C-8F2264697BD5}" type="presParOf" srcId="{B36865A5-90B3-F44E-986B-ED281123371C}" destId="{ABA0AB71-671C-894D-B3F2-CAE2507E8E6F}" srcOrd="0" destOrd="0" presId="urn:microsoft.com/office/officeart/2005/8/layout/arrow5"/>
    <dgm:cxn modelId="{D833100D-B8A5-CF43-9BE9-5FE6C1EFBB4F}" type="presParOf" srcId="{B36865A5-90B3-F44E-986B-ED281123371C}" destId="{2F47D304-6D2A-0B4D-A4F7-3660D600E3C7}"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0387-9AD8-C147-9A28-92D49EA5BC56}">
      <dsp:nvSpPr>
        <dsp:cNvPr id="0" name=""/>
        <dsp:cNvSpPr/>
      </dsp:nvSpPr>
      <dsp:spPr>
        <a:xfrm>
          <a:off x="3456995" y="-109379"/>
          <a:ext cx="3597101" cy="3597101"/>
        </a:xfrm>
        <a:prstGeom prst="ellipse">
          <a:avLst/>
        </a:prstGeom>
        <a:solidFill>
          <a:schemeClr val="accent5">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622300">
            <a:lnSpc>
              <a:spcPct val="90000"/>
            </a:lnSpc>
            <a:spcBef>
              <a:spcPct val="0"/>
            </a:spcBef>
            <a:spcAft>
              <a:spcPct val="35000"/>
            </a:spcAft>
          </a:pPr>
          <a:r>
            <a:rPr lang="fr-FR" sz="1400" b="1" kern="1200" dirty="0">
              <a:solidFill>
                <a:srgbClr val="FF0000"/>
              </a:solidFill>
            </a:rPr>
            <a:t>ÉCOUTER CONSEILLER PRÉVENIR </a:t>
          </a:r>
        </a:p>
        <a:p>
          <a:pPr marL="114300" lvl="1" indent="-114300" algn="l" defTabSz="622300">
            <a:lnSpc>
              <a:spcPct val="90000"/>
            </a:lnSpc>
            <a:spcBef>
              <a:spcPct val="0"/>
            </a:spcBef>
            <a:spcAft>
              <a:spcPct val="15000"/>
            </a:spcAft>
            <a:buChar char="••"/>
          </a:pPr>
          <a:r>
            <a:rPr lang="fr-FR" sz="1400" kern="1200" dirty="0"/>
            <a:t>Appui RH pour la </a:t>
          </a:r>
          <a:r>
            <a:rPr lang="fr-FR" sz="1400" b="1" kern="1200" dirty="0"/>
            <a:t>gestion managériale</a:t>
          </a:r>
          <a:r>
            <a:rPr lang="fr-FR" sz="1400" kern="1200" dirty="0"/>
            <a:t> </a:t>
          </a:r>
          <a:endParaRPr lang="fr-FR" sz="1400" b="1" kern="1200" dirty="0"/>
        </a:p>
        <a:p>
          <a:pPr marL="114300" lvl="1" indent="-114300" algn="l" defTabSz="622300">
            <a:lnSpc>
              <a:spcPct val="90000"/>
            </a:lnSpc>
            <a:spcBef>
              <a:spcPct val="0"/>
            </a:spcBef>
            <a:spcAft>
              <a:spcPct val="15000"/>
            </a:spcAft>
            <a:buChar char="••"/>
          </a:pPr>
          <a:r>
            <a:rPr lang="fr-FR" sz="1400" kern="1200" dirty="0"/>
            <a:t>Soutien aux </a:t>
          </a:r>
          <a:r>
            <a:rPr lang="fr-FR" sz="1400" b="1" kern="1200" dirty="0"/>
            <a:t>personnels en difficultés</a:t>
          </a:r>
        </a:p>
        <a:p>
          <a:pPr marL="114300" lvl="1" indent="-114300" algn="l" defTabSz="622300">
            <a:lnSpc>
              <a:spcPct val="90000"/>
            </a:lnSpc>
            <a:spcBef>
              <a:spcPct val="0"/>
            </a:spcBef>
            <a:spcAft>
              <a:spcPct val="15000"/>
            </a:spcAft>
            <a:buChar char="••"/>
          </a:pPr>
          <a:r>
            <a:rPr lang="fr-FR" sz="1400" kern="1200" dirty="0"/>
            <a:t>Prévention et résolution de </a:t>
          </a:r>
          <a:r>
            <a:rPr lang="fr-FR" sz="1400" b="1" kern="1200" dirty="0"/>
            <a:t>situations conflictuelles</a:t>
          </a:r>
        </a:p>
      </dsp:txBody>
      <dsp:txXfrm>
        <a:off x="3936609" y="520112"/>
        <a:ext cx="2637874" cy="1618695"/>
      </dsp:txXfrm>
    </dsp:sp>
    <dsp:sp modelId="{E02C0871-A2AA-4640-A98A-04BCB1CE3488}">
      <dsp:nvSpPr>
        <dsp:cNvPr id="0" name=""/>
        <dsp:cNvSpPr/>
      </dsp:nvSpPr>
      <dsp:spPr>
        <a:xfrm>
          <a:off x="5538490" y="1704925"/>
          <a:ext cx="3918257" cy="3787247"/>
        </a:xfrm>
        <a:prstGeom prst="ellipse">
          <a:avLst/>
        </a:prstGeom>
        <a:solidFill>
          <a:schemeClr val="accent5">
            <a:alpha val="50000"/>
            <a:hueOff val="-1307943"/>
            <a:satOff val="7781"/>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fr-FR" sz="1400" b="1" kern="1200" dirty="0">
              <a:solidFill>
                <a:srgbClr val="FF038C"/>
              </a:solidFill>
            </a:rPr>
            <a:t>ANIMER DES RÉSEAUX PROFESSIONNELS DANS UN BASSIN D’EMPLOI LOCAL</a:t>
          </a:r>
          <a:endParaRPr lang="fr-FR" sz="1800" b="1" kern="1200" dirty="0">
            <a:solidFill>
              <a:srgbClr val="FF038C"/>
            </a:solidFill>
          </a:endParaRPr>
        </a:p>
        <a:p>
          <a:pPr lvl="0" algn="l" defTabSz="622300">
            <a:lnSpc>
              <a:spcPct val="90000"/>
            </a:lnSpc>
            <a:spcBef>
              <a:spcPct val="0"/>
            </a:spcBef>
            <a:spcAft>
              <a:spcPct val="35000"/>
            </a:spcAft>
          </a:pPr>
          <a:r>
            <a:rPr lang="fr-FR" sz="1800" b="1" i="1" kern="1200" dirty="0"/>
            <a:t>Construction et développement d’un réseau </a:t>
          </a:r>
          <a:r>
            <a:rPr lang="fr-FR" sz="1800" i="1" kern="1200" dirty="0"/>
            <a:t>auprès des employeurs locaux des secteurs public et privé, et d’organismes compétents</a:t>
          </a:r>
          <a:endParaRPr lang="fr-FR" sz="1800" b="1" kern="1200" dirty="0"/>
        </a:p>
      </dsp:txBody>
      <dsp:txXfrm>
        <a:off x="6736824" y="2683297"/>
        <a:ext cx="2350954" cy="2082985"/>
      </dsp:txXfrm>
    </dsp:sp>
    <dsp:sp modelId="{A27861AF-B98E-DC48-9657-7415609F1BBA}">
      <dsp:nvSpPr>
        <dsp:cNvPr id="0" name=""/>
        <dsp:cNvSpPr/>
      </dsp:nvSpPr>
      <dsp:spPr>
        <a:xfrm>
          <a:off x="959628" y="1696473"/>
          <a:ext cx="3705645" cy="3758285"/>
        </a:xfrm>
        <a:prstGeom prst="ellipse">
          <a:avLst/>
        </a:prstGeom>
        <a:solidFill>
          <a:schemeClr val="accent5">
            <a:alpha val="50000"/>
            <a:hueOff val="-2615887"/>
            <a:satOff val="1556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622300">
            <a:lnSpc>
              <a:spcPct val="90000"/>
            </a:lnSpc>
            <a:spcBef>
              <a:spcPct val="0"/>
            </a:spcBef>
            <a:spcAft>
              <a:spcPct val="35000"/>
            </a:spcAft>
          </a:pPr>
          <a:r>
            <a:rPr lang="fr-FR" sz="1400" b="1" kern="1200" dirty="0">
              <a:solidFill>
                <a:srgbClr val="7030A0"/>
              </a:solidFill>
            </a:rPr>
            <a:t>AIDER AU DÉVELOPPEMENT PERSONNEL ET PROFESSIONNEL</a:t>
          </a:r>
        </a:p>
        <a:p>
          <a:pPr lvl="0" algn="r" defTabSz="622300">
            <a:lnSpc>
              <a:spcPct val="90000"/>
            </a:lnSpc>
            <a:spcBef>
              <a:spcPct val="0"/>
            </a:spcBef>
            <a:spcAft>
              <a:spcPct val="35000"/>
            </a:spcAft>
          </a:pPr>
          <a:r>
            <a:rPr lang="fr-FR" sz="1800" i="1" kern="1200" baseline="0" dirty="0"/>
            <a:t>projets de mobilité́, de formation et de carrière (coaching, bilans de compétences ou de formation, etc.) </a:t>
          </a:r>
          <a:endParaRPr lang="fr-FR" sz="1800" b="1" i="1" kern="1200" dirty="0"/>
        </a:p>
        <a:p>
          <a:pPr lvl="0" algn="r" defTabSz="622300">
            <a:lnSpc>
              <a:spcPct val="90000"/>
            </a:lnSpc>
            <a:spcBef>
              <a:spcPct val="0"/>
            </a:spcBef>
            <a:spcAft>
              <a:spcPct val="35000"/>
            </a:spcAft>
          </a:pPr>
          <a:r>
            <a:rPr lang="fr-FR" sz="1800" b="0" i="1" kern="1200" baseline="0" dirty="0"/>
            <a:t>Détection et suivi des potentiels </a:t>
          </a:r>
          <a:endParaRPr lang="fr-FR" sz="1800" b="1" kern="1200" dirty="0"/>
        </a:p>
      </dsp:txBody>
      <dsp:txXfrm>
        <a:off x="1308577" y="2667363"/>
        <a:ext cx="2223387" cy="2067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1BDE7-3BD8-9A44-A1BD-4EA96B140B14}">
      <dsp:nvSpPr>
        <dsp:cNvPr id="0" name=""/>
        <dsp:cNvSpPr/>
      </dsp:nvSpPr>
      <dsp:spPr>
        <a:xfrm>
          <a:off x="4641915" y="85943"/>
          <a:ext cx="2339332" cy="140133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a:t>ACCOMPAGNEMENT DES PERSONNELS AVEC PROBLEMATIQUE DE SANTE</a:t>
          </a:r>
        </a:p>
        <a:p>
          <a:pPr lvl="0" algn="ctr" defTabSz="622300">
            <a:lnSpc>
              <a:spcPct val="90000"/>
            </a:lnSpc>
            <a:spcBef>
              <a:spcPct val="0"/>
            </a:spcBef>
            <a:spcAft>
              <a:spcPct val="35000"/>
            </a:spcAft>
          </a:pPr>
          <a:r>
            <a:rPr lang="fr-FR" sz="1400" b="1" i="1" kern="1200" dirty="0">
              <a:solidFill>
                <a:schemeClr val="tx1"/>
              </a:solidFill>
            </a:rPr>
            <a:t>Y. AUGUSTE-PLUMAIN</a:t>
          </a:r>
          <a:endParaRPr lang="fr-FR" sz="1400" b="1" kern="1200" dirty="0"/>
        </a:p>
      </dsp:txBody>
      <dsp:txXfrm>
        <a:off x="4710322" y="154350"/>
        <a:ext cx="2202518" cy="1264516"/>
      </dsp:txXfrm>
    </dsp:sp>
    <dsp:sp modelId="{30354859-CA04-4A46-94B5-F936D60C5F3E}">
      <dsp:nvSpPr>
        <dsp:cNvPr id="0" name=""/>
        <dsp:cNvSpPr/>
      </dsp:nvSpPr>
      <dsp:spPr>
        <a:xfrm>
          <a:off x="3810536" y="985756"/>
          <a:ext cx="4703988" cy="4703988"/>
        </a:xfrm>
        <a:custGeom>
          <a:avLst/>
          <a:gdLst/>
          <a:ahLst/>
          <a:cxnLst/>
          <a:rect l="0" t="0" r="0" b="0"/>
          <a:pathLst>
            <a:path>
              <a:moveTo>
                <a:pt x="3179125" y="150237"/>
              </a:moveTo>
              <a:arcTo wR="2351994" hR="2351994" stAng="17435378" swAng="1294714"/>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6FCC95-4602-9C42-B77E-502841A6D42F}">
      <dsp:nvSpPr>
        <dsp:cNvPr id="0" name=""/>
        <dsp:cNvSpPr/>
      </dsp:nvSpPr>
      <dsp:spPr>
        <a:xfrm>
          <a:off x="6761934" y="1600548"/>
          <a:ext cx="2573051" cy="1216071"/>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a:t>SOUTIEN AU PERSONNEL EN DIFFICULTE  </a:t>
          </a:r>
        </a:p>
        <a:p>
          <a:pPr lvl="0" algn="ctr" defTabSz="622300">
            <a:lnSpc>
              <a:spcPct val="90000"/>
            </a:lnSpc>
            <a:spcBef>
              <a:spcPct val="0"/>
            </a:spcBef>
            <a:spcAft>
              <a:spcPct val="35000"/>
            </a:spcAft>
          </a:pPr>
          <a:r>
            <a:rPr lang="fr-FR" sz="1000" b="1" kern="1200" dirty="0"/>
            <a:t>ACCOMPAGNEMENT PSYCHOLOGIQUE</a:t>
          </a:r>
        </a:p>
        <a:p>
          <a:pPr lvl="0" algn="ctr" defTabSz="622300">
            <a:lnSpc>
              <a:spcPct val="90000"/>
            </a:lnSpc>
            <a:spcBef>
              <a:spcPct val="0"/>
            </a:spcBef>
            <a:spcAft>
              <a:spcPct val="35000"/>
            </a:spcAft>
          </a:pPr>
          <a:r>
            <a:rPr lang="fr-FR" sz="1400" b="1" i="1" kern="1200" dirty="0">
              <a:solidFill>
                <a:schemeClr val="tx1"/>
              </a:solidFill>
            </a:rPr>
            <a:t>E. FARNABE</a:t>
          </a:r>
          <a:endParaRPr lang="fr-FR" sz="900" b="1" kern="1200" dirty="0"/>
        </a:p>
      </dsp:txBody>
      <dsp:txXfrm>
        <a:off x="6821298" y="1659912"/>
        <a:ext cx="2454323" cy="1097343"/>
      </dsp:txXfrm>
    </dsp:sp>
    <dsp:sp modelId="{E79F13C7-2ED7-4D48-802C-7722392D13FB}">
      <dsp:nvSpPr>
        <dsp:cNvPr id="0" name=""/>
        <dsp:cNvSpPr/>
      </dsp:nvSpPr>
      <dsp:spPr>
        <a:xfrm>
          <a:off x="3456640" y="448628"/>
          <a:ext cx="4703988" cy="4703988"/>
        </a:xfrm>
        <a:custGeom>
          <a:avLst/>
          <a:gdLst/>
          <a:ahLst/>
          <a:cxnLst/>
          <a:rect l="0" t="0" r="0" b="0"/>
          <a:pathLst>
            <a:path>
              <a:moveTo>
                <a:pt x="4703819" y="2380192"/>
              </a:moveTo>
              <a:arcTo wR="2351994" hR="2351994" stAng="41216" swAng="1768401"/>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FD385D-4B67-C144-9E5D-571FD0F29F23}">
      <dsp:nvSpPr>
        <dsp:cNvPr id="0" name=""/>
        <dsp:cNvSpPr/>
      </dsp:nvSpPr>
      <dsp:spPr>
        <a:xfrm>
          <a:off x="6169284" y="3992847"/>
          <a:ext cx="2049551" cy="1521296"/>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a:t>PREVENTION DES RISQUES  PSYCHOSOCIAUX</a:t>
          </a:r>
        </a:p>
        <a:p>
          <a:pPr lvl="0" algn="ctr" defTabSz="622300">
            <a:lnSpc>
              <a:spcPct val="90000"/>
            </a:lnSpc>
            <a:spcBef>
              <a:spcPct val="0"/>
            </a:spcBef>
            <a:spcAft>
              <a:spcPct val="35000"/>
            </a:spcAft>
          </a:pPr>
          <a:r>
            <a:rPr lang="fr-FR" sz="1400" b="1" i="1" kern="1200" dirty="0">
              <a:solidFill>
                <a:schemeClr val="tx1"/>
              </a:solidFill>
            </a:rPr>
            <a:t>E. FARNABE </a:t>
          </a:r>
        </a:p>
        <a:p>
          <a:pPr lvl="0" algn="ctr" defTabSz="622300">
            <a:lnSpc>
              <a:spcPct val="90000"/>
            </a:lnSpc>
            <a:spcBef>
              <a:spcPct val="0"/>
            </a:spcBef>
            <a:spcAft>
              <a:spcPct val="35000"/>
            </a:spcAft>
          </a:pPr>
          <a:r>
            <a:rPr lang="fr-FR" sz="1400" b="1" i="1" kern="1200" dirty="0">
              <a:solidFill>
                <a:schemeClr val="tx1"/>
              </a:solidFill>
            </a:rPr>
            <a:t>Y. AUGUSTE</a:t>
          </a:r>
          <a:r>
            <a:rPr lang="fr-FR" sz="1400" b="1" kern="1200" dirty="0">
              <a:solidFill>
                <a:schemeClr val="tx1"/>
              </a:solidFill>
            </a:rPr>
            <a:t> </a:t>
          </a:r>
        </a:p>
        <a:p>
          <a:pPr lvl="0" algn="ctr" defTabSz="622300">
            <a:lnSpc>
              <a:spcPct val="90000"/>
            </a:lnSpc>
            <a:spcBef>
              <a:spcPct val="0"/>
            </a:spcBef>
            <a:spcAft>
              <a:spcPct val="35000"/>
            </a:spcAft>
          </a:pPr>
          <a:r>
            <a:rPr lang="fr-FR" sz="1400" b="1" kern="1200" dirty="0">
              <a:solidFill>
                <a:schemeClr val="tx1"/>
              </a:solidFill>
            </a:rPr>
            <a:t>C. </a:t>
          </a:r>
          <a:r>
            <a:rPr lang="fr-FR" sz="1400" b="1" i="1" kern="1200" dirty="0">
              <a:solidFill>
                <a:schemeClr val="tx1"/>
              </a:solidFill>
            </a:rPr>
            <a:t>BRELEUR</a:t>
          </a:r>
          <a:endParaRPr lang="fr-FR" sz="1400" b="1" kern="1200" dirty="0">
            <a:solidFill>
              <a:schemeClr val="tx1"/>
            </a:solidFill>
          </a:endParaRPr>
        </a:p>
      </dsp:txBody>
      <dsp:txXfrm>
        <a:off x="6243548" y="4067111"/>
        <a:ext cx="1901023" cy="1372768"/>
      </dsp:txXfrm>
    </dsp:sp>
    <dsp:sp modelId="{2B3DFA43-00AC-C04F-9EC2-0151C71EC29F}">
      <dsp:nvSpPr>
        <dsp:cNvPr id="0" name=""/>
        <dsp:cNvSpPr/>
      </dsp:nvSpPr>
      <dsp:spPr>
        <a:xfrm>
          <a:off x="3503840" y="508219"/>
          <a:ext cx="4703988" cy="4703988"/>
        </a:xfrm>
        <a:custGeom>
          <a:avLst/>
          <a:gdLst/>
          <a:ahLst/>
          <a:cxnLst/>
          <a:rect l="0" t="0" r="0" b="0"/>
          <a:pathLst>
            <a:path>
              <a:moveTo>
                <a:pt x="2658349" y="4683951"/>
              </a:moveTo>
              <a:arcTo wR="2351994" hR="2351994" stAng="4950945" swAng="1029095"/>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50195F-94FB-0C4B-B436-FD7D0E64C8E7}">
      <dsp:nvSpPr>
        <dsp:cNvPr id="0" name=""/>
        <dsp:cNvSpPr/>
      </dsp:nvSpPr>
      <dsp:spPr>
        <a:xfrm>
          <a:off x="3404392" y="3942071"/>
          <a:ext cx="2049425" cy="158899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a:t>APPUI A LA GESTION MANAGERIALE</a:t>
          </a:r>
        </a:p>
        <a:p>
          <a:pPr lvl="0" algn="ctr" defTabSz="622300">
            <a:lnSpc>
              <a:spcPct val="90000"/>
            </a:lnSpc>
            <a:spcBef>
              <a:spcPct val="0"/>
            </a:spcBef>
            <a:spcAft>
              <a:spcPct val="35000"/>
            </a:spcAft>
          </a:pPr>
          <a:r>
            <a:rPr lang="fr-FR" sz="1400" b="1" i="1" kern="1200" dirty="0">
              <a:solidFill>
                <a:schemeClr val="tx1"/>
              </a:solidFill>
            </a:rPr>
            <a:t>E. FARNABE </a:t>
          </a:r>
        </a:p>
        <a:p>
          <a:pPr lvl="0" algn="ctr" defTabSz="622300">
            <a:lnSpc>
              <a:spcPct val="90000"/>
            </a:lnSpc>
            <a:spcBef>
              <a:spcPct val="0"/>
            </a:spcBef>
            <a:spcAft>
              <a:spcPct val="35000"/>
            </a:spcAft>
          </a:pPr>
          <a:r>
            <a:rPr lang="fr-FR" sz="1400" b="1" i="1" kern="1200" dirty="0">
              <a:solidFill>
                <a:schemeClr val="tx1"/>
              </a:solidFill>
            </a:rPr>
            <a:t>Y. AUGUSTE</a:t>
          </a:r>
          <a:r>
            <a:rPr lang="fr-FR" sz="1400" b="1" kern="1200" dirty="0">
              <a:solidFill>
                <a:schemeClr val="tx1"/>
              </a:solidFill>
            </a:rPr>
            <a:t> </a:t>
          </a:r>
        </a:p>
        <a:p>
          <a:pPr lvl="0" algn="ctr" defTabSz="622300">
            <a:lnSpc>
              <a:spcPct val="90000"/>
            </a:lnSpc>
            <a:spcBef>
              <a:spcPct val="0"/>
            </a:spcBef>
            <a:spcAft>
              <a:spcPct val="35000"/>
            </a:spcAft>
          </a:pPr>
          <a:r>
            <a:rPr lang="fr-FR" sz="1400" b="1" kern="1200" dirty="0">
              <a:solidFill>
                <a:schemeClr val="tx1"/>
              </a:solidFill>
            </a:rPr>
            <a:t>C. </a:t>
          </a:r>
          <a:r>
            <a:rPr lang="fr-FR" sz="1400" b="1" i="1" kern="1200" dirty="0">
              <a:solidFill>
                <a:schemeClr val="tx1"/>
              </a:solidFill>
            </a:rPr>
            <a:t>BRELEUR</a:t>
          </a:r>
        </a:p>
        <a:p>
          <a:pPr lvl="0" algn="ctr" defTabSz="622300">
            <a:lnSpc>
              <a:spcPct val="90000"/>
            </a:lnSpc>
            <a:spcBef>
              <a:spcPct val="0"/>
            </a:spcBef>
            <a:spcAft>
              <a:spcPct val="35000"/>
            </a:spcAft>
          </a:pPr>
          <a:endParaRPr lang="fr-FR" sz="1400" b="1" kern="1200" dirty="0"/>
        </a:p>
      </dsp:txBody>
      <dsp:txXfrm>
        <a:off x="3481960" y="4019639"/>
        <a:ext cx="1894289" cy="1433857"/>
      </dsp:txXfrm>
    </dsp:sp>
    <dsp:sp modelId="{F9A0E531-FCDB-BD4F-94FD-1373C0136615}">
      <dsp:nvSpPr>
        <dsp:cNvPr id="0" name=""/>
        <dsp:cNvSpPr/>
      </dsp:nvSpPr>
      <dsp:spPr>
        <a:xfrm>
          <a:off x="3462074" y="415482"/>
          <a:ext cx="4703988" cy="4703988"/>
        </a:xfrm>
        <a:custGeom>
          <a:avLst/>
          <a:gdLst/>
          <a:ahLst/>
          <a:cxnLst/>
          <a:rect l="0" t="0" r="0" b="0"/>
          <a:pathLst>
            <a:path>
              <a:moveTo>
                <a:pt x="308488" y="3516452"/>
              </a:moveTo>
              <a:arcTo wR="2351994" hR="2351994" stAng="9019443" swAng="1691645"/>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8E20AF-74D2-B542-A732-A691934F505A}">
      <dsp:nvSpPr>
        <dsp:cNvPr id="0" name=""/>
        <dsp:cNvSpPr/>
      </dsp:nvSpPr>
      <dsp:spPr>
        <a:xfrm>
          <a:off x="2315907" y="1600548"/>
          <a:ext cx="2517588" cy="1216071"/>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algn="ctr" defTabSz="622300">
            <a:lnSpc>
              <a:spcPct val="90000"/>
            </a:lnSpc>
            <a:spcBef>
              <a:spcPct val="0"/>
            </a:spcBef>
            <a:spcAft>
              <a:spcPct val="35000"/>
            </a:spcAft>
            <a:buNone/>
          </a:pPr>
          <a:r>
            <a:rPr lang="fr-FR" sz="1400" b="1" kern="1200" dirty="0"/>
            <a:t>DEVELOPPEMENT PERSONNEL ET PROFESSIONNEL</a:t>
          </a:r>
        </a:p>
        <a:p>
          <a:pPr marL="0" lvl="0" algn="ctr" defTabSz="622300">
            <a:lnSpc>
              <a:spcPct val="90000"/>
            </a:lnSpc>
            <a:spcBef>
              <a:spcPct val="0"/>
            </a:spcBef>
            <a:spcAft>
              <a:spcPct val="35000"/>
            </a:spcAft>
            <a:buNone/>
          </a:pPr>
          <a:r>
            <a:rPr lang="fr-FR" sz="1400" b="1" i="1" kern="1200" dirty="0">
              <a:solidFill>
                <a:prstClr val="black"/>
              </a:solidFill>
              <a:latin typeface="Trebuchet MS" panose="020B0603020202020204"/>
              <a:ea typeface="+mn-ea"/>
              <a:cs typeface="+mn-cs"/>
            </a:rPr>
            <a:t>C. BRELEUR</a:t>
          </a:r>
          <a:endParaRPr lang="fr-FR" sz="1400" b="1" kern="1200" dirty="0"/>
        </a:p>
      </dsp:txBody>
      <dsp:txXfrm>
        <a:off x="2375271" y="1659912"/>
        <a:ext cx="2398860" cy="1097343"/>
      </dsp:txXfrm>
    </dsp:sp>
    <dsp:sp modelId="{810A1348-B7D8-214B-9CEA-7EA00E25AE22}">
      <dsp:nvSpPr>
        <dsp:cNvPr id="0" name=""/>
        <dsp:cNvSpPr/>
      </dsp:nvSpPr>
      <dsp:spPr>
        <a:xfrm>
          <a:off x="3108637" y="985756"/>
          <a:ext cx="4703988" cy="4703988"/>
        </a:xfrm>
        <a:custGeom>
          <a:avLst/>
          <a:gdLst/>
          <a:ahLst/>
          <a:cxnLst/>
          <a:rect l="0" t="0" r="0" b="0"/>
          <a:pathLst>
            <a:path>
              <a:moveTo>
                <a:pt x="773078" y="608749"/>
              </a:moveTo>
              <a:arcTo wR="2351994" hR="2351994" stAng="13669908" swAng="1294714"/>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05C14-A6A8-6547-94C6-80A4F8E3F98E}">
      <dsp:nvSpPr>
        <dsp:cNvPr id="0" name=""/>
        <dsp:cNvSpPr/>
      </dsp:nvSpPr>
      <dsp:spPr>
        <a:xfrm>
          <a:off x="2944345" y="353008"/>
          <a:ext cx="4759670" cy="4759670"/>
        </a:xfrm>
        <a:prstGeom prst="pie">
          <a:avLst>
            <a:gd name="adj1" fmla="val 16200000"/>
            <a:gd name="adj2" fmla="val 0"/>
          </a:avLst>
        </a:prstGeom>
        <a:solidFill>
          <a:schemeClr val="accent1">
            <a:shade val="80000"/>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000" b="1" kern="1200"/>
            <a:t>Iles du Nord </a:t>
          </a:r>
          <a:r>
            <a:rPr lang="fr-FR" sz="1400" b="1" kern="1200">
              <a:solidFill>
                <a:schemeClr val="accent5">
                  <a:lumMod val="75000"/>
                </a:schemeClr>
              </a:solidFill>
            </a:rPr>
            <a:t>Marie-Cécile</a:t>
          </a:r>
          <a:endParaRPr lang="fr-FR" sz="1200" b="1"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r-FR" sz="1400" b="1" kern="1200" dirty="0">
              <a:solidFill>
                <a:schemeClr val="accent5">
                  <a:lumMod val="75000"/>
                </a:schemeClr>
              </a:solidFill>
            </a:rPr>
            <a:t>LOLLIA / Corine BRELEUR-DACALOR </a:t>
          </a:r>
          <a:endParaRPr lang="fr-FR" sz="2400" b="1" kern="1200" dirty="0">
            <a:solidFill>
              <a:schemeClr val="accent5">
                <a:lumMod val="75000"/>
              </a:schemeClr>
            </a:solidFill>
          </a:endParaRPr>
        </a:p>
      </dsp:txBody>
      <dsp:txXfrm>
        <a:off x="5378577" y="1233547"/>
        <a:ext cx="1756544" cy="1416568"/>
      </dsp:txXfrm>
    </dsp:sp>
    <dsp:sp modelId="{A2DE7319-C383-5B40-8A32-877F1917A4FC}">
      <dsp:nvSpPr>
        <dsp:cNvPr id="0" name=""/>
        <dsp:cNvSpPr/>
      </dsp:nvSpPr>
      <dsp:spPr>
        <a:xfrm>
          <a:off x="2768224" y="562447"/>
          <a:ext cx="4759670" cy="4759670"/>
        </a:xfrm>
        <a:prstGeom prst="pie">
          <a:avLst>
            <a:gd name="adj1" fmla="val 0"/>
            <a:gd name="adj2" fmla="val 5400000"/>
          </a:avLst>
        </a:prstGeom>
        <a:solidFill>
          <a:schemeClr val="accent1">
            <a:shade val="80000"/>
            <a:hueOff val="62621"/>
            <a:satOff val="4972"/>
            <a:lumOff val="7049"/>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t" anchorCtr="0">
          <a:noAutofit/>
        </a:bodyPr>
        <a:lstStyle/>
        <a:p>
          <a:pPr lvl="0" algn="l" defTabSz="977900">
            <a:lnSpc>
              <a:spcPct val="90000"/>
            </a:lnSpc>
            <a:spcBef>
              <a:spcPct val="0"/>
            </a:spcBef>
            <a:spcAft>
              <a:spcPct val="35000"/>
            </a:spcAft>
            <a:buNone/>
          </a:pPr>
          <a:r>
            <a:rPr lang="fr-FR" sz="2200" b="1" kern="1200" dirty="0"/>
            <a:t>Sud Grande Terre</a:t>
          </a:r>
          <a:endParaRPr lang="fr-FR" sz="2200" kern="1200" dirty="0"/>
        </a:p>
        <a:p>
          <a:pPr marL="171450" lvl="1" indent="-171450" algn="l" defTabSz="711200">
            <a:lnSpc>
              <a:spcPct val="90000"/>
            </a:lnSpc>
            <a:spcBef>
              <a:spcPct val="0"/>
            </a:spcBef>
            <a:spcAft>
              <a:spcPct val="15000"/>
            </a:spcAft>
            <a:buChar char="••"/>
          </a:pPr>
          <a:r>
            <a:rPr lang="fr-FR" sz="1600" b="1" kern="1200" dirty="0">
              <a:solidFill>
                <a:schemeClr val="accent5">
                  <a:lumMod val="75000"/>
                </a:schemeClr>
              </a:solidFill>
            </a:rPr>
            <a:t>   Corine BRELEUR-DACALOR </a:t>
          </a:r>
          <a:endParaRPr lang="fr-FR" sz="1600" kern="1200" dirty="0"/>
        </a:p>
      </dsp:txBody>
      <dsp:txXfrm>
        <a:off x="5233053" y="3027277"/>
        <a:ext cx="1756544" cy="1416568"/>
      </dsp:txXfrm>
    </dsp:sp>
    <dsp:sp modelId="{706E0FAD-E796-5747-9F01-132D4A3F2F4D}">
      <dsp:nvSpPr>
        <dsp:cNvPr id="0" name=""/>
        <dsp:cNvSpPr/>
      </dsp:nvSpPr>
      <dsp:spPr>
        <a:xfrm>
          <a:off x="2743759" y="553594"/>
          <a:ext cx="4759670" cy="4759670"/>
        </a:xfrm>
        <a:prstGeom prst="pie">
          <a:avLst>
            <a:gd name="adj1" fmla="val 5400000"/>
            <a:gd name="adj2" fmla="val 10800000"/>
          </a:avLst>
        </a:prstGeom>
        <a:solidFill>
          <a:schemeClr val="accent1">
            <a:shade val="80000"/>
            <a:hueOff val="125241"/>
            <a:satOff val="9944"/>
            <a:lumOff val="14098"/>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a:t>Sud Basse-Terre / Nord Basse Terre</a:t>
          </a:r>
        </a:p>
        <a:p>
          <a:pPr lvl="0" algn="ctr" defTabSz="889000">
            <a:lnSpc>
              <a:spcPct val="90000"/>
            </a:lnSpc>
            <a:spcBef>
              <a:spcPct val="0"/>
            </a:spcBef>
            <a:spcAft>
              <a:spcPct val="35000"/>
            </a:spcAft>
          </a:pPr>
          <a:r>
            <a:rPr lang="fr-FR" sz="1600" b="1" kern="1200" dirty="0" err="1">
              <a:ln/>
              <a:solidFill>
                <a:schemeClr val="accent5">
                  <a:lumMod val="75000"/>
                </a:schemeClr>
              </a:solidFill>
            </a:rPr>
            <a:t>Elmire</a:t>
          </a:r>
          <a:r>
            <a:rPr lang="fr-FR" sz="1600" b="1" kern="1200" dirty="0">
              <a:ln/>
              <a:solidFill>
                <a:schemeClr val="accent5">
                  <a:lumMod val="75000"/>
                </a:schemeClr>
              </a:solidFill>
            </a:rPr>
            <a:t>  </a:t>
          </a:r>
        </a:p>
        <a:p>
          <a:pPr lvl="0" algn="ctr" defTabSz="889000">
            <a:lnSpc>
              <a:spcPct val="90000"/>
            </a:lnSpc>
            <a:spcBef>
              <a:spcPct val="0"/>
            </a:spcBef>
            <a:spcAft>
              <a:spcPct val="35000"/>
            </a:spcAft>
          </a:pPr>
          <a:r>
            <a:rPr lang="fr-FR" sz="1600" b="1" kern="1200" dirty="0">
              <a:ln/>
              <a:solidFill>
                <a:schemeClr val="accent5">
                  <a:lumMod val="75000"/>
                </a:schemeClr>
              </a:solidFill>
            </a:rPr>
            <a:t>FARNABE</a:t>
          </a:r>
          <a:endParaRPr lang="fr-FR" sz="2000" b="1" kern="1200" dirty="0"/>
        </a:p>
      </dsp:txBody>
      <dsp:txXfrm>
        <a:off x="3282055" y="3018424"/>
        <a:ext cx="1756544" cy="1416568"/>
      </dsp:txXfrm>
    </dsp:sp>
    <dsp:sp modelId="{BAD89B88-527E-5E4A-8232-1B9C07D8A312}">
      <dsp:nvSpPr>
        <dsp:cNvPr id="0" name=""/>
        <dsp:cNvSpPr/>
      </dsp:nvSpPr>
      <dsp:spPr>
        <a:xfrm>
          <a:off x="2743759" y="553594"/>
          <a:ext cx="4759670" cy="4759670"/>
        </a:xfrm>
        <a:prstGeom prst="pie">
          <a:avLst>
            <a:gd name="adj1" fmla="val 10800000"/>
            <a:gd name="adj2" fmla="val 16200000"/>
          </a:avLst>
        </a:prstGeom>
        <a:solidFill>
          <a:schemeClr val="accent1">
            <a:shade val="80000"/>
            <a:hueOff val="187862"/>
            <a:satOff val="14916"/>
            <a:lumOff val="21147"/>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a:latin typeface="Calibri" panose="020F0502020204030204"/>
              <a:ea typeface="+mn-ea"/>
              <a:cs typeface="+mn-cs"/>
            </a:rPr>
            <a:t>  Marie-Galante / Nord</a:t>
          </a:r>
          <a:r>
            <a:rPr lang="fr-FR" sz="2000" b="1" kern="1200" dirty="0"/>
            <a:t> Grande Terre</a:t>
          </a:r>
        </a:p>
        <a:p>
          <a:pPr lvl="0" algn="ctr" defTabSz="889000">
            <a:lnSpc>
              <a:spcPct val="90000"/>
            </a:lnSpc>
            <a:spcBef>
              <a:spcPct val="0"/>
            </a:spcBef>
            <a:spcAft>
              <a:spcPct val="35000"/>
            </a:spcAft>
          </a:pPr>
          <a:r>
            <a:rPr lang="fr-FR" sz="1400" b="1" dirty="0">
              <a:solidFill>
                <a:schemeClr val="accent5">
                  <a:lumMod val="75000"/>
                </a:schemeClr>
              </a:solidFill>
            </a:rPr>
            <a:t>Yannick AUGUSTE-PLUMAIN</a:t>
          </a:r>
          <a:endParaRPr lang="fr-FR" sz="2000" b="1" kern="1200" dirty="0">
            <a:latin typeface="Calibri" panose="020F0502020204030204"/>
            <a:ea typeface="+mn-ea"/>
            <a:cs typeface="+mn-cs"/>
          </a:endParaRPr>
        </a:p>
      </dsp:txBody>
      <dsp:txXfrm>
        <a:off x="3282055" y="1431867"/>
        <a:ext cx="1756544" cy="1416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0AB71-671C-894D-B3F2-CAE2507E8E6F}">
      <dsp:nvSpPr>
        <dsp:cNvPr id="0" name=""/>
        <dsp:cNvSpPr/>
      </dsp:nvSpPr>
      <dsp:spPr>
        <a:xfrm rot="16200000">
          <a:off x="746" y="51775"/>
          <a:ext cx="3691700" cy="3691700"/>
        </a:xfrm>
        <a:prstGeom prst="downArrow">
          <a:avLst>
            <a:gd name="adj1" fmla="val 50000"/>
            <a:gd name="adj2" fmla="val 35000"/>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a:t>La cellule d’écoute et d’accompagnement des personnels</a:t>
          </a:r>
          <a:endParaRPr lang="fr-FR" sz="2000" b="1" kern="1200" dirty="0"/>
        </a:p>
      </dsp:txBody>
      <dsp:txXfrm rot="5400000">
        <a:off x="747" y="974699"/>
        <a:ext cx="3045653" cy="1845850"/>
      </dsp:txXfrm>
    </dsp:sp>
    <dsp:sp modelId="{2F47D304-6D2A-0B4D-A4F7-3660D600E3C7}">
      <dsp:nvSpPr>
        <dsp:cNvPr id="0" name=""/>
        <dsp:cNvSpPr/>
      </dsp:nvSpPr>
      <dsp:spPr>
        <a:xfrm rot="5400000">
          <a:off x="3883307" y="51775"/>
          <a:ext cx="3691700" cy="3691700"/>
        </a:xfrm>
        <a:prstGeom prst="downArrow">
          <a:avLst>
            <a:gd name="adj1" fmla="val 50000"/>
            <a:gd name="adj2" fmla="val 35000"/>
          </a:avLst>
        </a:prstGeom>
        <a:solidFill>
          <a:schemeClr val="accent5">
            <a:hueOff val="-2615887"/>
            <a:satOff val="15563"/>
            <a:lumOff val="6274"/>
            <a:alphaOff val="0"/>
          </a:schemeClr>
        </a:solidFill>
        <a:ln>
          <a:noFill/>
        </a:ln>
        <a:effectLst>
          <a:outerShdw blurRad="38100" dist="254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dirty="0"/>
            <a:t>Intervention en cas d'évènements potentiellement traumatiques</a:t>
          </a:r>
        </a:p>
      </dsp:txBody>
      <dsp:txXfrm rot="-5400000">
        <a:off x="4529355" y="974700"/>
        <a:ext cx="3045653" cy="1845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0AB71-671C-894D-B3F2-CAE2507E8E6F}">
      <dsp:nvSpPr>
        <dsp:cNvPr id="0" name=""/>
        <dsp:cNvSpPr/>
      </dsp:nvSpPr>
      <dsp:spPr>
        <a:xfrm rot="16200000">
          <a:off x="746" y="51775"/>
          <a:ext cx="3691700" cy="3691700"/>
        </a:xfrm>
        <a:prstGeom prst="downArrow">
          <a:avLst>
            <a:gd name="adj1" fmla="val 50000"/>
            <a:gd name="adj2" fmla="val 35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a:t>Groupes de parole, Baton à pawol</a:t>
          </a:r>
          <a:endParaRPr lang="fr-FR" sz="2000" b="1" kern="1200" dirty="0"/>
        </a:p>
      </dsp:txBody>
      <dsp:txXfrm rot="5400000">
        <a:off x="747" y="974699"/>
        <a:ext cx="3045653" cy="1845850"/>
      </dsp:txXfrm>
    </dsp:sp>
    <dsp:sp modelId="{2F47D304-6D2A-0B4D-A4F7-3660D600E3C7}">
      <dsp:nvSpPr>
        <dsp:cNvPr id="0" name=""/>
        <dsp:cNvSpPr/>
      </dsp:nvSpPr>
      <dsp:spPr>
        <a:xfrm rot="5400000">
          <a:off x="3883307" y="51775"/>
          <a:ext cx="3691700" cy="3691700"/>
        </a:xfrm>
        <a:prstGeom prst="downArrow">
          <a:avLst>
            <a:gd name="adj1" fmla="val 50000"/>
            <a:gd name="adj2" fmla="val 35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a:t>Formations sur la thématique des RPS </a:t>
          </a:r>
          <a:endParaRPr lang="fr-FR" sz="2000" b="1" kern="1200" dirty="0"/>
        </a:p>
      </dsp:txBody>
      <dsp:txXfrm rot="-5400000">
        <a:off x="4529355" y="974700"/>
        <a:ext cx="3045653" cy="184585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F8CBF-6223-4B7E-9779-985F9383955D}" type="datetimeFigureOut">
              <a:rPr lang="fr-FR" smtClean="0"/>
              <a:pPr/>
              <a:t>19/05/2021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8FD49-1D39-47FB-BAE4-CBC5F6BD6A54}" type="slidenum">
              <a:rPr lang="fr-FR" smtClean="0"/>
              <a:pPr/>
              <a:t>‹N°›</a:t>
            </a:fld>
            <a:endParaRPr lang="fr-FR"/>
          </a:p>
        </p:txBody>
      </p:sp>
    </p:spTree>
    <p:extLst>
      <p:ext uri="{BB962C8B-B14F-4D97-AF65-F5344CB8AC3E}">
        <p14:creationId xmlns:p14="http://schemas.microsoft.com/office/powerpoint/2010/main" val="366846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dirty="0"/>
              <a:t>Prévention des risques : Supprimer les accidents, les conséquences médicales, les absences</a:t>
            </a:r>
          </a:p>
          <a:p>
            <a:pPr lvl="0"/>
            <a:r>
              <a:rPr lang="fr-FR" dirty="0"/>
              <a:t>Œuvrer au bienêtre au travail</a:t>
            </a:r>
          </a:p>
          <a:p>
            <a:pPr lvl="0"/>
            <a:r>
              <a:rPr lang="fr-FR" dirty="0"/>
              <a:t>Adopter une culture commune de la prévention</a:t>
            </a:r>
          </a:p>
          <a:p>
            <a:endParaRPr lang="fr-FR" dirty="0"/>
          </a:p>
          <a:p>
            <a:endParaRPr lang="fr-FR" dirty="0"/>
          </a:p>
          <a:p>
            <a:r>
              <a:rPr lang="fr-FR" dirty="0"/>
              <a:t>L. 4161-1 : I.- Constituent des facteurs de risques professionnels au sens du présent titre les facteurs liés à :1° Des contraintes physiques marquées :a) Manutentions manuelles de charges ;b) Postures pénibles définies comme positions forcées des articulations ;c) Vibrations mécaniques ;2° Un environnement physique agressif :a) Agents chimiques dangereux, y compris les poussières et les fumées ;b) Activités exercées en milieu hyperbare ;c) Températures extrêmes ;d) Bruit ;3° Certains rythmes de travail :a) Travail de nuit dans les conditions fixées aux articles L. 3122-2 à L. 3122-5 ;b) Travail en équipes successives alternantes ;c) Travail répétitif caractérisé par la réalisation de travaux impliquant l'exécution de mouvements répétés, sollicitant tout ou partie du membre supérieur, à une fréquence élevée et sous cadence </a:t>
            </a:r>
            <a:r>
              <a:rPr lang="fr-FR" dirty="0" err="1"/>
              <a:t>contrainte.II</a:t>
            </a:r>
            <a:r>
              <a:rPr lang="fr-FR" dirty="0"/>
              <a:t>.-Un décret précise les facteurs de risques mentionnés au I.</a:t>
            </a:r>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11</a:t>
            </a:fld>
            <a:endParaRPr lang="fr-FR"/>
          </a:p>
        </p:txBody>
      </p:sp>
    </p:spTree>
    <p:extLst>
      <p:ext uri="{BB962C8B-B14F-4D97-AF65-F5344CB8AC3E}">
        <p14:creationId xmlns:p14="http://schemas.microsoft.com/office/powerpoint/2010/main" val="48170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a:t>ACADÉMIE DE GUADELOUPE</a:t>
            </a:r>
          </a:p>
          <a:p>
            <a:r>
              <a:rPr lang="fr-FR"/>
              <a:t>
SECRÉTARIAT GÉNÉRAL  - DIRECTION DES RELATIONS ET DES RESSOURCES HUMAINES – JANVIER 2020 </a:t>
            </a:r>
          </a:p>
          <a:p>
            <a:r>
              <a:rPr lang="fr-FR"/>
              <a:t>
</a:t>
            </a:r>
          </a:p>
        </p:txBody>
      </p:sp>
      <p:sp>
        <p:nvSpPr>
          <p:cNvPr id="5" name="Espace réservé du numéro de diapositive 4"/>
          <p:cNvSpPr>
            <a:spLocks noGrp="1"/>
          </p:cNvSpPr>
          <p:nvPr>
            <p:ph type="sldNum" sz="quarter" idx="11"/>
          </p:nvPr>
        </p:nvSpPr>
        <p:spPr/>
        <p:txBody>
          <a:bodyPr/>
          <a:lstStyle/>
          <a:p>
            <a:fld id="{88AE8C00-6B27-FA4A-94EA-3A66C5E7D39E}" type="slidenum">
              <a:rPr lang="fr-FR" smtClean="0"/>
              <a:pPr/>
              <a:t>84</a:t>
            </a:fld>
            <a:endParaRPr lang="fr-FR"/>
          </a:p>
        </p:txBody>
      </p:sp>
    </p:spTree>
    <p:extLst>
      <p:ext uri="{BB962C8B-B14F-4D97-AF65-F5344CB8AC3E}">
        <p14:creationId xmlns:p14="http://schemas.microsoft.com/office/powerpoint/2010/main" val="412841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4BF438F-DFA7-44BF-9176-6D9682105CC1}" type="slidenum">
              <a:rPr lang="fr-FR" smtClean="0"/>
              <a:pPr/>
              <a:t>86</a:t>
            </a:fld>
            <a:endParaRPr lang="fr-FR"/>
          </a:p>
        </p:txBody>
      </p:sp>
    </p:spTree>
    <p:extLst>
      <p:ext uri="{BB962C8B-B14F-4D97-AF65-F5344CB8AC3E}">
        <p14:creationId xmlns:p14="http://schemas.microsoft.com/office/powerpoint/2010/main" val="2680296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en-US" i="1" dirty="0">
              <a:cs typeface="Calibri"/>
            </a:endParaRPr>
          </a:p>
        </p:txBody>
      </p:sp>
      <p:sp>
        <p:nvSpPr>
          <p:cNvPr id="4" name="Espace réservé du numéro de diapositive 3"/>
          <p:cNvSpPr>
            <a:spLocks noGrp="1"/>
          </p:cNvSpPr>
          <p:nvPr>
            <p:ph type="sldNum" sz="quarter" idx="5"/>
          </p:nvPr>
        </p:nvSpPr>
        <p:spPr/>
        <p:txBody>
          <a:bodyPr/>
          <a:lstStyle/>
          <a:p>
            <a:fld id="{0DD9085F-8752-4DAC-BDDC-84D0AA90BA40}" type="slidenum">
              <a:rPr lang="fr-FR"/>
              <a:pPr/>
              <a:t>106</a:t>
            </a:fld>
            <a:endParaRPr lang="fr-FR"/>
          </a:p>
        </p:txBody>
      </p:sp>
    </p:spTree>
    <p:extLst>
      <p:ext uri="{BB962C8B-B14F-4D97-AF65-F5344CB8AC3E}">
        <p14:creationId xmlns:p14="http://schemas.microsoft.com/office/powerpoint/2010/main" val="321199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i="1" dirty="0"/>
              <a:t> </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DD9085F-8752-4DAC-BDDC-84D0AA90BA40}" type="slidenum">
              <a:rPr lang="fr-FR"/>
              <a:pPr/>
              <a:t>107</a:t>
            </a:fld>
            <a:endParaRPr lang="fr-FR"/>
          </a:p>
        </p:txBody>
      </p:sp>
    </p:spTree>
    <p:extLst>
      <p:ext uri="{BB962C8B-B14F-4D97-AF65-F5344CB8AC3E}">
        <p14:creationId xmlns:p14="http://schemas.microsoft.com/office/powerpoint/2010/main" val="147793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i="1" dirty="0"/>
              <a:t>Notre accord-cadre entre MGEN et le </a:t>
            </a:r>
            <a:r>
              <a:rPr lang="en-US" i="1" dirty="0" err="1"/>
              <a:t>Ministère</a:t>
            </a:r>
            <a:r>
              <a:rPr lang="en-US" i="1" dirty="0"/>
              <a:t> de </a:t>
            </a:r>
            <a:r>
              <a:rPr lang="en-US" i="1" dirty="0" err="1"/>
              <a:t>l’Education</a:t>
            </a:r>
            <a:r>
              <a:rPr lang="en-US" i="1" dirty="0"/>
              <a:t> </a:t>
            </a:r>
            <a:r>
              <a:rPr lang="en-US" i="1" dirty="0" err="1"/>
              <a:t>Nationale</a:t>
            </a:r>
            <a:r>
              <a:rPr lang="en-US" i="1" dirty="0"/>
              <a:t>, de la Jeunesse et des Sports (MENJS), </a:t>
            </a:r>
            <a:r>
              <a:rPr lang="en-US" i="1" dirty="0" err="1"/>
              <a:t>prévoit</a:t>
            </a:r>
            <a:r>
              <a:rPr lang="en-US" i="1" dirty="0"/>
              <a:t> le </a:t>
            </a:r>
            <a:r>
              <a:rPr lang="en-US" i="1" dirty="0" err="1"/>
              <a:t>développement</a:t>
            </a:r>
            <a:r>
              <a:rPr lang="en-US" i="1" dirty="0"/>
              <a:t> </a:t>
            </a:r>
            <a:r>
              <a:rPr lang="en-US" i="1" dirty="0" err="1"/>
              <a:t>d’actions</a:t>
            </a:r>
            <a:r>
              <a:rPr lang="en-US" i="1" dirty="0"/>
              <a:t> communes </a:t>
            </a:r>
            <a:r>
              <a:rPr lang="en-US" i="1" dirty="0" err="1"/>
              <a:t>complémentaires</a:t>
            </a:r>
            <a:r>
              <a:rPr lang="en-US" i="1" dirty="0"/>
              <a:t> dans les </a:t>
            </a:r>
            <a:r>
              <a:rPr lang="en-US" i="1" dirty="0" err="1"/>
              <a:t>domaines</a:t>
            </a:r>
            <a:r>
              <a:rPr lang="en-US" i="1" dirty="0"/>
              <a:t> de la </a:t>
            </a:r>
            <a:r>
              <a:rPr lang="en-US" i="1" dirty="0" err="1"/>
              <a:t>santé</a:t>
            </a:r>
            <a:r>
              <a:rPr lang="en-US" i="1" dirty="0"/>
              <a:t>, de </a:t>
            </a:r>
            <a:r>
              <a:rPr lang="en-US" i="1" dirty="0" err="1"/>
              <a:t>l’action</a:t>
            </a:r>
            <a:r>
              <a:rPr lang="en-US" i="1" dirty="0"/>
              <a:t> </a:t>
            </a:r>
            <a:r>
              <a:rPr lang="en-US" i="1" dirty="0" err="1"/>
              <a:t>sociale</a:t>
            </a:r>
            <a:r>
              <a:rPr lang="en-US" i="1" dirty="0"/>
              <a:t>.</a:t>
            </a:r>
            <a:endParaRPr lang="fr-FR" dirty="0"/>
          </a:p>
          <a:p>
            <a:pPr algn="just"/>
            <a:endParaRPr lang="en-US" i="1" strike="sngStrike" dirty="0">
              <a:cs typeface="Calibri"/>
            </a:endParaRPr>
          </a:p>
          <a:p>
            <a:pPr algn="just"/>
            <a:r>
              <a:rPr lang="en-US" i="1" dirty="0"/>
              <a:t>Sur la base de </a:t>
            </a:r>
            <a:r>
              <a:rPr lang="en-US" i="1" dirty="0" err="1"/>
              <a:t>cet</a:t>
            </a:r>
            <a:r>
              <a:rPr lang="en-US" i="1" dirty="0"/>
              <a:t> accord, des conventions </a:t>
            </a:r>
            <a:r>
              <a:rPr lang="en-US" i="1" dirty="0" err="1"/>
              <a:t>annuelles</a:t>
            </a:r>
            <a:r>
              <a:rPr lang="en-US" i="1" dirty="0"/>
              <a:t> </a:t>
            </a:r>
            <a:r>
              <a:rPr lang="en-US" i="1" dirty="0" err="1"/>
              <a:t>sont</a:t>
            </a:r>
            <a:r>
              <a:rPr lang="en-US" i="1" dirty="0"/>
              <a:t> </a:t>
            </a:r>
            <a:r>
              <a:rPr lang="en-US" i="1" dirty="0" err="1"/>
              <a:t>signées</a:t>
            </a:r>
            <a:r>
              <a:rPr lang="en-US" i="1" dirty="0"/>
              <a:t> entre le MENJS et la MGEN </a:t>
            </a:r>
            <a:r>
              <a:rPr lang="en-US" i="1" dirty="0" err="1"/>
              <a:t>permettant</a:t>
            </a:r>
            <a:r>
              <a:rPr lang="en-US" i="1" dirty="0"/>
              <a:t> la </a:t>
            </a:r>
            <a:r>
              <a:rPr lang="en-US" i="1" dirty="0" err="1"/>
              <a:t>réalisations</a:t>
            </a:r>
            <a:r>
              <a:rPr lang="en-US" i="1" dirty="0"/>
              <a:t> </a:t>
            </a:r>
            <a:r>
              <a:rPr lang="en-US" i="1" dirty="0" err="1"/>
              <a:t>d’Actions</a:t>
            </a:r>
            <a:r>
              <a:rPr lang="en-US" i="1" dirty="0"/>
              <a:t>  </a:t>
            </a:r>
            <a:r>
              <a:rPr lang="en-US" i="1" dirty="0" err="1"/>
              <a:t>Concertées</a:t>
            </a:r>
            <a:r>
              <a:rPr lang="en-US" i="1" dirty="0"/>
              <a:t> </a:t>
            </a:r>
            <a:r>
              <a:rPr lang="en-US" i="1" dirty="0" err="1"/>
              <a:t>destinées</a:t>
            </a:r>
            <a:r>
              <a:rPr lang="en-US" i="1" dirty="0"/>
              <a:t> aux agents </a:t>
            </a:r>
            <a:r>
              <a:rPr lang="en-US" i="1" dirty="0" err="1"/>
              <a:t>actifs</a:t>
            </a:r>
            <a:r>
              <a:rPr lang="en-US" i="1" dirty="0"/>
              <a:t> et </a:t>
            </a:r>
            <a:r>
              <a:rPr lang="en-US" i="1" dirty="0" err="1"/>
              <a:t>retraités</a:t>
            </a:r>
            <a:r>
              <a:rPr lang="en-US" i="1" dirty="0"/>
              <a:t> et </a:t>
            </a:r>
            <a:r>
              <a:rPr lang="en-US" i="1" dirty="0" err="1"/>
              <a:t>leurs</a:t>
            </a:r>
            <a:r>
              <a:rPr lang="en-US" i="1" dirty="0"/>
              <a:t> </a:t>
            </a:r>
            <a:r>
              <a:rPr lang="en-US" i="1" dirty="0" err="1"/>
              <a:t>ayants</a:t>
            </a:r>
            <a:r>
              <a:rPr lang="en-US" i="1" dirty="0"/>
              <a:t> droits, </a:t>
            </a:r>
            <a:r>
              <a:rPr lang="en-US" i="1" dirty="0" err="1"/>
              <a:t>mutualistes</a:t>
            </a:r>
            <a:r>
              <a:rPr lang="en-US" i="1" dirty="0"/>
              <a:t> </a:t>
            </a:r>
            <a:r>
              <a:rPr lang="en-US" i="1" dirty="0" err="1"/>
              <a:t>ou</a:t>
            </a:r>
            <a:r>
              <a:rPr lang="en-US" i="1" dirty="0"/>
              <a:t> non. </a:t>
            </a:r>
            <a:r>
              <a:rPr lang="en-US" i="1" dirty="0" err="1"/>
              <a:t>Ces</a:t>
            </a:r>
            <a:r>
              <a:rPr lang="en-US" i="1" dirty="0"/>
              <a:t> conventions </a:t>
            </a:r>
            <a:r>
              <a:rPr lang="en-US" i="1" dirty="0" err="1"/>
              <a:t>prévoient</a:t>
            </a:r>
            <a:r>
              <a:rPr lang="en-US" i="1" dirty="0"/>
              <a:t>, </a:t>
            </a:r>
            <a:r>
              <a:rPr lang="en-US" i="1" dirty="0" err="1"/>
              <a:t>notamment</a:t>
            </a:r>
            <a:r>
              <a:rPr lang="en-US" i="1" dirty="0"/>
              <a:t>, le co-</a:t>
            </a:r>
            <a:r>
              <a:rPr lang="en-US" i="1" dirty="0" err="1"/>
              <a:t>financement</a:t>
            </a:r>
            <a:r>
              <a:rPr lang="en-US" i="1" dirty="0"/>
              <a:t> de </a:t>
            </a:r>
            <a:r>
              <a:rPr lang="en-US" i="1" dirty="0" err="1"/>
              <a:t>prestations</a:t>
            </a:r>
            <a:r>
              <a:rPr lang="en-US" i="1" dirty="0"/>
              <a:t> </a:t>
            </a:r>
            <a:r>
              <a:rPr lang="en-US" i="1" dirty="0" err="1"/>
              <a:t>sociales</a:t>
            </a:r>
            <a:r>
              <a:rPr lang="en-US" i="1" dirty="0"/>
              <a:t> dans les </a:t>
            </a:r>
            <a:r>
              <a:rPr lang="en-US" i="1" dirty="0" err="1"/>
              <a:t>domaines</a:t>
            </a:r>
            <a:r>
              <a:rPr lang="en-US" i="1" dirty="0"/>
              <a:t> :</a:t>
            </a:r>
            <a:endParaRPr lang="en-US" dirty="0"/>
          </a:p>
          <a:p>
            <a:pPr marL="171450" indent="-171450" algn="just">
              <a:buFont typeface="Arial"/>
              <a:buChar char="•"/>
            </a:pPr>
            <a:r>
              <a:rPr lang="en-US" i="1" dirty="0"/>
              <a:t>des </a:t>
            </a:r>
            <a:r>
              <a:rPr lang="en-US" i="1" dirty="0" err="1"/>
              <a:t>équipements</a:t>
            </a:r>
            <a:r>
              <a:rPr lang="en-US" i="1" dirty="0"/>
              <a:t> </a:t>
            </a:r>
            <a:r>
              <a:rPr lang="en-US" i="1" dirty="0" err="1"/>
              <a:t>spéciaux</a:t>
            </a:r>
            <a:r>
              <a:rPr lang="en-US" i="1" dirty="0"/>
              <a:t>, installations </a:t>
            </a:r>
            <a:r>
              <a:rPr lang="en-US" i="1" dirty="0" err="1"/>
              <a:t>spécifiques</a:t>
            </a:r>
            <a:r>
              <a:rPr lang="en-US" i="1" dirty="0"/>
              <a:t> </a:t>
            </a:r>
            <a:r>
              <a:rPr lang="en-US" i="1" dirty="0" err="1"/>
              <a:t>ou</a:t>
            </a:r>
            <a:r>
              <a:rPr lang="en-US" i="1" dirty="0"/>
              <a:t> </a:t>
            </a:r>
            <a:r>
              <a:rPr lang="en-US" i="1" dirty="0" err="1"/>
              <a:t>appareillages</a:t>
            </a:r>
            <a:r>
              <a:rPr lang="en-US" i="1" dirty="0"/>
              <a:t> pour </a:t>
            </a:r>
            <a:r>
              <a:rPr lang="en-US" i="1" dirty="0" err="1"/>
              <a:t>personnes</a:t>
            </a:r>
            <a:r>
              <a:rPr lang="en-US" i="1" dirty="0"/>
              <a:t> en situation de handicap, </a:t>
            </a:r>
            <a:r>
              <a:rPr lang="en-US" i="1" dirty="0" err="1"/>
              <a:t>actifs</a:t>
            </a:r>
            <a:r>
              <a:rPr lang="en-US" i="1" dirty="0"/>
              <a:t> </a:t>
            </a:r>
            <a:r>
              <a:rPr lang="en-US" i="1" dirty="0" err="1"/>
              <a:t>ou</a:t>
            </a:r>
            <a:r>
              <a:rPr lang="en-US" i="1" dirty="0"/>
              <a:t> </a:t>
            </a:r>
            <a:r>
              <a:rPr lang="en-US" i="1" dirty="0" err="1"/>
              <a:t>retraités</a:t>
            </a:r>
            <a:endParaRPr lang="en-US" dirty="0" err="1"/>
          </a:p>
          <a:p>
            <a:pPr marL="171450" indent="-171450" algn="just">
              <a:buFont typeface="Arial"/>
              <a:buChar char="•"/>
            </a:pPr>
            <a:r>
              <a:rPr lang="en-US" i="1" dirty="0"/>
              <a:t>de la participation </a:t>
            </a:r>
            <a:r>
              <a:rPr lang="en-US" i="1" dirty="0" err="1"/>
              <a:t>d’inscription</a:t>
            </a:r>
            <a:r>
              <a:rPr lang="en-US" i="1" dirty="0"/>
              <a:t> en </a:t>
            </a:r>
            <a:r>
              <a:rPr lang="en-US" i="1" dirty="0" err="1"/>
              <a:t>centres</a:t>
            </a:r>
            <a:r>
              <a:rPr lang="en-US" i="1" dirty="0"/>
              <a:t> de vacances </a:t>
            </a:r>
            <a:r>
              <a:rPr lang="en-US" i="1" dirty="0" err="1"/>
              <a:t>adaptées</a:t>
            </a:r>
            <a:endParaRPr lang="en-US" dirty="0" err="1"/>
          </a:p>
          <a:p>
            <a:pPr marL="171450" indent="-171450" algn="just">
              <a:buFont typeface="Arial"/>
              <a:buChar char="•"/>
            </a:pPr>
            <a:r>
              <a:rPr lang="en-US" i="1" dirty="0" err="1"/>
              <a:t>d’aide</a:t>
            </a:r>
            <a:r>
              <a:rPr lang="en-US" i="1" dirty="0"/>
              <a:t> aux </a:t>
            </a:r>
            <a:r>
              <a:rPr lang="en-US" i="1" dirty="0" err="1"/>
              <a:t>actifs</a:t>
            </a:r>
            <a:r>
              <a:rPr lang="en-US" i="1" dirty="0"/>
              <a:t> et </a:t>
            </a:r>
            <a:r>
              <a:rPr lang="en-US" i="1" dirty="0" err="1"/>
              <a:t>retraités</a:t>
            </a:r>
            <a:r>
              <a:rPr lang="en-US" i="1" dirty="0"/>
              <a:t> en situation de handicap, </a:t>
            </a:r>
            <a:r>
              <a:rPr lang="en-US" i="1" dirty="0" err="1"/>
              <a:t>retraités</a:t>
            </a:r>
            <a:r>
              <a:rPr lang="en-US" i="1" dirty="0"/>
              <a:t> </a:t>
            </a:r>
            <a:r>
              <a:rPr lang="en-US" i="1" dirty="0" err="1"/>
              <a:t>dépendants</a:t>
            </a:r>
            <a:r>
              <a:rPr lang="en-US" i="1" dirty="0"/>
              <a:t> et à </a:t>
            </a:r>
            <a:r>
              <a:rPr lang="en-US" i="1" dirty="0" err="1"/>
              <a:t>leurs</a:t>
            </a:r>
            <a:r>
              <a:rPr lang="en-US" i="1" dirty="0"/>
              <a:t> </a:t>
            </a:r>
            <a:r>
              <a:rPr lang="en-US" i="1" dirty="0" err="1"/>
              <a:t>ayants</a:t>
            </a:r>
            <a:r>
              <a:rPr lang="en-US" i="1" dirty="0"/>
              <a:t> droit pour </a:t>
            </a:r>
            <a:r>
              <a:rPr lang="en-US" i="1" dirty="0" err="1"/>
              <a:t>l’intervention</a:t>
            </a:r>
            <a:r>
              <a:rPr lang="en-US" i="1" dirty="0"/>
              <a:t> </a:t>
            </a:r>
            <a:r>
              <a:rPr lang="en-US" i="1" dirty="0" err="1"/>
              <a:t>d’une</a:t>
            </a:r>
            <a:r>
              <a:rPr lang="en-US" i="1" dirty="0"/>
              <a:t> tierce </a:t>
            </a:r>
            <a:r>
              <a:rPr lang="en-US" i="1" dirty="0" err="1"/>
              <a:t>personne</a:t>
            </a:r>
            <a:r>
              <a:rPr lang="en-US" i="1" dirty="0"/>
              <a:t> à domicile </a:t>
            </a:r>
            <a:r>
              <a:rPr lang="en-US" i="1" dirty="0" err="1"/>
              <a:t>ou</a:t>
            </a:r>
            <a:r>
              <a:rPr lang="en-US" i="1" dirty="0"/>
              <a:t> en structures collectives </a:t>
            </a:r>
            <a:endParaRPr lang="en-US"/>
          </a:p>
          <a:p>
            <a:pPr marL="171450" indent="-171450" algn="just">
              <a:buFont typeface="Arial"/>
              <a:buChar char="•"/>
            </a:pPr>
            <a:r>
              <a:rPr lang="en-US" i="1" dirty="0"/>
              <a:t>de </a:t>
            </a:r>
            <a:r>
              <a:rPr lang="en-US" i="1" dirty="0" err="1"/>
              <a:t>réservations</a:t>
            </a:r>
            <a:r>
              <a:rPr lang="en-US" i="1" dirty="0"/>
              <a:t> de </a:t>
            </a:r>
            <a:r>
              <a:rPr lang="en-US" i="1" dirty="0" err="1"/>
              <a:t>lits</a:t>
            </a:r>
            <a:r>
              <a:rPr lang="en-US" i="1" dirty="0"/>
              <a:t> </a:t>
            </a:r>
            <a:r>
              <a:rPr lang="en-US" i="1" dirty="0" err="1"/>
              <a:t>ou</a:t>
            </a:r>
            <a:r>
              <a:rPr lang="en-US" i="1" dirty="0"/>
              <a:t> places dans des </a:t>
            </a:r>
            <a:r>
              <a:rPr lang="en-US" i="1" dirty="0" err="1"/>
              <a:t>établissements</a:t>
            </a:r>
            <a:r>
              <a:rPr lang="en-US" i="1" dirty="0"/>
              <a:t> pour </a:t>
            </a:r>
            <a:r>
              <a:rPr lang="en-US" i="1" dirty="0" err="1"/>
              <a:t>l’accueil</a:t>
            </a:r>
            <a:r>
              <a:rPr lang="en-US" i="1" dirty="0"/>
              <a:t> de </a:t>
            </a:r>
            <a:r>
              <a:rPr lang="en-US" i="1" dirty="0" err="1"/>
              <a:t>personnes</a:t>
            </a:r>
            <a:r>
              <a:rPr lang="en-US" i="1" dirty="0"/>
              <a:t> </a:t>
            </a:r>
            <a:r>
              <a:rPr lang="en-US" i="1" dirty="0" err="1"/>
              <a:t>retraitées</a:t>
            </a:r>
            <a:r>
              <a:rPr lang="en-US" i="1" dirty="0"/>
              <a:t> </a:t>
            </a:r>
            <a:r>
              <a:rPr lang="en-US" i="1" dirty="0" err="1"/>
              <a:t>dépendantes</a:t>
            </a:r>
            <a:r>
              <a:rPr lang="en-US" i="1" dirty="0"/>
              <a:t>, en situation de handicap</a:t>
            </a:r>
            <a:endParaRPr lang="en-US" dirty="0"/>
          </a:p>
          <a:p>
            <a:pPr marL="171450" indent="-171450" algn="just">
              <a:buFont typeface="Arial"/>
              <a:buChar char="•"/>
            </a:pPr>
            <a:r>
              <a:rPr lang="en-US" i="1" dirty="0"/>
              <a:t>de </a:t>
            </a:r>
            <a:r>
              <a:rPr lang="en-US" i="1" dirty="0" err="1"/>
              <a:t>l’aide</a:t>
            </a:r>
            <a:r>
              <a:rPr lang="en-US" i="1" dirty="0"/>
              <a:t> à domicile sous conditions </a:t>
            </a:r>
            <a:r>
              <a:rPr lang="en-US" i="1" dirty="0" err="1"/>
              <a:t>spécifiques</a:t>
            </a:r>
            <a:r>
              <a:rPr lang="en-US" i="1" dirty="0"/>
              <a:t>. </a:t>
            </a:r>
            <a:endParaRPr lang="en-US"/>
          </a:p>
          <a:p>
            <a:pPr algn="just"/>
            <a:r>
              <a:rPr lang="en-US" i="1" dirty="0"/>
              <a:t> </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DD9085F-8752-4DAC-BDDC-84D0AA90BA40}" type="slidenum">
              <a:rPr lang="fr-FR"/>
              <a:pPr/>
              <a:t>108</a:t>
            </a:fld>
            <a:endParaRPr lang="fr-FR"/>
          </a:p>
        </p:txBody>
      </p:sp>
    </p:spTree>
    <p:extLst>
      <p:ext uri="{BB962C8B-B14F-4D97-AF65-F5344CB8AC3E}">
        <p14:creationId xmlns:p14="http://schemas.microsoft.com/office/powerpoint/2010/main" val="3080036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en-US" i="1" dirty="0">
              <a:cs typeface="Calibri"/>
            </a:endParaRPr>
          </a:p>
        </p:txBody>
      </p:sp>
      <p:sp>
        <p:nvSpPr>
          <p:cNvPr id="4" name="Espace réservé du numéro de diapositive 3"/>
          <p:cNvSpPr>
            <a:spLocks noGrp="1"/>
          </p:cNvSpPr>
          <p:nvPr>
            <p:ph type="sldNum" sz="quarter" idx="5"/>
          </p:nvPr>
        </p:nvSpPr>
        <p:spPr/>
        <p:txBody>
          <a:bodyPr/>
          <a:lstStyle/>
          <a:p>
            <a:fld id="{0DD9085F-8752-4DAC-BDDC-84D0AA90BA40}" type="slidenum">
              <a:rPr lang="fr-FR"/>
              <a:pPr/>
              <a:t>109</a:t>
            </a:fld>
            <a:endParaRPr lang="fr-FR"/>
          </a:p>
        </p:txBody>
      </p:sp>
    </p:spTree>
    <p:extLst>
      <p:ext uri="{BB962C8B-B14F-4D97-AF65-F5344CB8AC3E}">
        <p14:creationId xmlns:p14="http://schemas.microsoft.com/office/powerpoint/2010/main" val="2693037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i="1" dirty="0"/>
              <a:t>Notre accord-cadre entre MGEN et le </a:t>
            </a:r>
            <a:r>
              <a:rPr lang="en-US" i="1" dirty="0" err="1"/>
              <a:t>Ministère</a:t>
            </a:r>
            <a:r>
              <a:rPr lang="en-US" i="1" dirty="0"/>
              <a:t> de </a:t>
            </a:r>
            <a:r>
              <a:rPr lang="en-US" i="1" dirty="0" err="1"/>
              <a:t>l’Education</a:t>
            </a:r>
            <a:r>
              <a:rPr lang="en-US" i="1" dirty="0"/>
              <a:t> </a:t>
            </a:r>
            <a:r>
              <a:rPr lang="en-US" i="1" dirty="0" err="1"/>
              <a:t>Nationale</a:t>
            </a:r>
            <a:r>
              <a:rPr lang="en-US" i="1" dirty="0"/>
              <a:t>, de la Jeunesse et des Sports (MENJS), </a:t>
            </a:r>
            <a:r>
              <a:rPr lang="en-US" i="1" dirty="0" err="1"/>
              <a:t>prévoit</a:t>
            </a:r>
            <a:r>
              <a:rPr lang="en-US" i="1" dirty="0"/>
              <a:t> le </a:t>
            </a:r>
            <a:r>
              <a:rPr lang="en-US" i="1" dirty="0" err="1"/>
              <a:t>développement</a:t>
            </a:r>
            <a:r>
              <a:rPr lang="en-US" i="1" dirty="0"/>
              <a:t> </a:t>
            </a:r>
            <a:r>
              <a:rPr lang="en-US" i="1" dirty="0" err="1"/>
              <a:t>d’actions</a:t>
            </a:r>
            <a:r>
              <a:rPr lang="en-US" i="1" dirty="0"/>
              <a:t> communes </a:t>
            </a:r>
            <a:r>
              <a:rPr lang="en-US" i="1" dirty="0" err="1"/>
              <a:t>complémentaires</a:t>
            </a:r>
            <a:r>
              <a:rPr lang="en-US" i="1" dirty="0"/>
              <a:t> dans les </a:t>
            </a:r>
            <a:r>
              <a:rPr lang="en-US" i="1" dirty="0" err="1"/>
              <a:t>domaines</a:t>
            </a:r>
            <a:r>
              <a:rPr lang="en-US" i="1" dirty="0"/>
              <a:t> de la </a:t>
            </a:r>
            <a:r>
              <a:rPr lang="en-US" i="1" dirty="0" err="1"/>
              <a:t>santé</a:t>
            </a:r>
            <a:r>
              <a:rPr lang="en-US" i="1" dirty="0"/>
              <a:t>, de </a:t>
            </a:r>
            <a:r>
              <a:rPr lang="en-US" i="1" dirty="0" err="1"/>
              <a:t>l’action</a:t>
            </a:r>
            <a:r>
              <a:rPr lang="en-US" i="1" dirty="0"/>
              <a:t> </a:t>
            </a:r>
            <a:r>
              <a:rPr lang="en-US" i="1" dirty="0" err="1"/>
              <a:t>sociale</a:t>
            </a:r>
            <a:r>
              <a:rPr lang="en-US" i="1" dirty="0"/>
              <a:t>.</a:t>
            </a:r>
            <a:endParaRPr lang="fr-FR" dirty="0"/>
          </a:p>
          <a:p>
            <a:pPr algn="just"/>
            <a:r>
              <a:rPr lang="en-US" dirty="0"/>
              <a:t>Dans le cadre de la convention de </a:t>
            </a:r>
            <a:r>
              <a:rPr lang="en-US" dirty="0" err="1"/>
              <a:t>partenariat</a:t>
            </a:r>
            <a:r>
              <a:rPr lang="en-US" dirty="0"/>
              <a:t> MENJS-MGEN sur la santé des personnels, le Ministère de l’Éducation nationale, en partenariat avec MGEN,donne accès gratuitement à tous les agents, titulaires et contractuels, à un service de téléconsultation médicale qui vise à permettre le recours à un avis médical ponctuel.L’accès à cette consultation permet d’être mis en relation avecles spécialités suivantes:-Médecine Générale-Psychiatrie-Dermatologie-Ophtalmologie-Gynécologie-Dentaire➾Agents affiliés à la sécurité sociale MGENAfin de pouvoir bénéficier de ce service, les agents se connectent à leur espace personnel MGEN ou s'inscrivent sur le site MGEN grâce à leur numéro de sécurité sociale en cliquant sur lelien suivant:https://www.mgen.fr/login-adherent/➾Agents non affiliés à la sécurité sociale ou à la complémentaire santé MGENLes agents non affiliés au régime complémentaire ou au régime </a:t>
            </a:r>
            <a:r>
              <a:rPr lang="en-US" dirty="0" err="1"/>
              <a:t>obligatoire</a:t>
            </a:r>
            <a:r>
              <a:rPr lang="en-US" dirty="0"/>
              <a:t> MGEN </a:t>
            </a:r>
            <a:r>
              <a:rPr lang="en-US" dirty="0" err="1"/>
              <a:t>peuvent</a:t>
            </a:r>
            <a:r>
              <a:rPr lang="en-US" dirty="0"/>
              <a:t> demander l’accès au service de </a:t>
            </a:r>
            <a:r>
              <a:rPr lang="en-US" dirty="0" err="1"/>
              <a:t>téléconsultation,en</a:t>
            </a:r>
            <a:r>
              <a:rPr lang="en-US" dirty="0"/>
              <a:t> </a:t>
            </a:r>
            <a:r>
              <a:rPr lang="en-US" dirty="0" err="1"/>
              <a:t>remplissant</a:t>
            </a:r>
            <a:r>
              <a:rPr lang="en-US" dirty="0"/>
              <a:t> les </a:t>
            </a:r>
            <a:r>
              <a:rPr lang="en-US" dirty="0" err="1"/>
              <a:t>données</a:t>
            </a:r>
            <a:r>
              <a:rPr lang="en-US" dirty="0"/>
              <a:t> </a:t>
            </a:r>
            <a:r>
              <a:rPr lang="en-US" dirty="0" err="1"/>
              <a:t>suivantes</a:t>
            </a:r>
            <a:r>
              <a:rPr lang="en-US" dirty="0"/>
              <a:t>(nom, </a:t>
            </a:r>
            <a:r>
              <a:rPr lang="en-US" dirty="0" err="1"/>
              <a:t>prénom</a:t>
            </a:r>
            <a:r>
              <a:rPr lang="en-US" dirty="0"/>
              <a:t>, </a:t>
            </a:r>
            <a:r>
              <a:rPr lang="en-US" dirty="0" err="1"/>
              <a:t>coordonnées</a:t>
            </a:r>
            <a:r>
              <a:rPr lang="en-US" dirty="0"/>
              <a:t> </a:t>
            </a:r>
            <a:r>
              <a:rPr lang="en-US" dirty="0" err="1"/>
              <a:t>téléphoniques</a:t>
            </a:r>
            <a:r>
              <a:rPr lang="en-US" dirty="0"/>
              <a:t> et email)sur un </a:t>
            </a:r>
            <a:r>
              <a:rPr lang="en-US" dirty="0" err="1"/>
              <a:t>formulaireMGEN</a:t>
            </a:r>
            <a:r>
              <a:rPr lang="en-US" dirty="0"/>
              <a:t> </a:t>
            </a:r>
            <a:r>
              <a:rPr lang="en-US" dirty="0" err="1"/>
              <a:t>sécurisé</a:t>
            </a:r>
            <a:r>
              <a:rPr lang="en-US" dirty="0"/>
              <a:t> et </a:t>
            </a:r>
            <a:r>
              <a:rPr lang="en-US" dirty="0" err="1"/>
              <a:t>créé</a:t>
            </a:r>
            <a:r>
              <a:rPr lang="en-US" dirty="0"/>
              <a:t> </a:t>
            </a:r>
            <a:r>
              <a:rPr lang="en-US" dirty="0" err="1"/>
              <a:t>exclusivement</a:t>
            </a:r>
            <a:r>
              <a:rPr lang="en-US" dirty="0"/>
              <a:t> à </a:t>
            </a:r>
            <a:r>
              <a:rPr lang="en-US" dirty="0" err="1"/>
              <a:t>cette</a:t>
            </a:r>
            <a:r>
              <a:rPr lang="en-US" dirty="0"/>
              <a:t> fin</a:t>
            </a:r>
            <a:endParaRPr lang="en-US" dirty="0">
              <a:cs typeface="Calibri"/>
            </a:endParaRPr>
          </a:p>
          <a:p>
            <a:pPr marL="171450" indent="-171450" algn="just">
              <a:buFont typeface="Arial"/>
              <a:buChar char="•"/>
            </a:pPr>
            <a:endParaRPr lang="en-US" i="1" dirty="0">
              <a:cs typeface="Calibri"/>
            </a:endParaRPr>
          </a:p>
          <a:p>
            <a:pPr algn="just"/>
            <a:endParaRPr lang="en-US" i="1"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0DD9085F-8752-4DAC-BDDC-84D0AA90BA40}" type="slidenum">
              <a:rPr lang="fr-FR"/>
              <a:pPr/>
              <a:t>110</a:t>
            </a:fld>
            <a:endParaRPr lang="fr-FR"/>
          </a:p>
        </p:txBody>
      </p:sp>
    </p:spTree>
    <p:extLst>
      <p:ext uri="{BB962C8B-B14F-4D97-AF65-F5344CB8AC3E}">
        <p14:creationId xmlns:p14="http://schemas.microsoft.com/office/powerpoint/2010/main" val="387901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0DD9085F-8752-4DAC-BDDC-84D0AA90BA40}" type="slidenum">
              <a:rPr lang="fr-FR"/>
              <a:pPr/>
              <a:t>111</a:t>
            </a:fld>
            <a:endParaRPr lang="fr-FR"/>
          </a:p>
        </p:txBody>
      </p:sp>
    </p:spTree>
    <p:extLst>
      <p:ext uri="{BB962C8B-B14F-4D97-AF65-F5344CB8AC3E}">
        <p14:creationId xmlns:p14="http://schemas.microsoft.com/office/powerpoint/2010/main" val="15281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Faire un inventaire des risques</a:t>
            </a:r>
            <a:r>
              <a:rPr lang="fr-FR" baseline="0" dirty="0"/>
              <a:t> occasionnés par la travail, rencontrés dans l’environnement professionnel</a:t>
            </a:r>
          </a:p>
          <a:p>
            <a:r>
              <a:rPr lang="fr-FR" dirty="0"/>
              <a:t>Faire un état des lieux  de la situation en terme de risque et de mesure de prévention</a:t>
            </a:r>
          </a:p>
          <a:p>
            <a:r>
              <a:rPr lang="fr-FR" dirty="0"/>
              <a:t>Matérialiser et mettre en avant des démarches mises en place dans l’entreprise</a:t>
            </a:r>
          </a:p>
          <a:p>
            <a:r>
              <a:rPr lang="fr-FR" dirty="0"/>
              <a:t>Suivre l’état d’avancer sur les différents sujets</a:t>
            </a:r>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12</a:t>
            </a:fld>
            <a:endParaRPr lang="fr-FR"/>
          </a:p>
        </p:txBody>
      </p:sp>
    </p:spTree>
    <p:extLst>
      <p:ext uri="{BB962C8B-B14F-4D97-AF65-F5344CB8AC3E}">
        <p14:creationId xmlns:p14="http://schemas.microsoft.com/office/powerpoint/2010/main" val="154217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Ici la réflexion doit porter sur la possibilité de supprimer le risque </a:t>
            </a:r>
            <a:r>
              <a:rPr lang="fr-FR" dirty="0" err="1"/>
              <a:t>cad</a:t>
            </a:r>
            <a:r>
              <a:rPr lang="fr-FR" dirty="0"/>
              <a:t>  le danger ou l’exposition des travailleurs, notamment par les levier règlementaires prévus a:</a:t>
            </a:r>
          </a:p>
          <a:p>
            <a:endParaRPr lang="fr-FR" dirty="0"/>
          </a:p>
          <a:p>
            <a:r>
              <a:rPr lang="fr-FR" dirty="0"/>
              <a:t>L. 4121-1 : L'employeur prend les mesures nécessaires pour assurer la sécurité et protéger la santé physique et mentale des travailleurs. Ces mesures comprennent :1° Des actions de prévention des risques professionnels, y compris ceux mentionnés à l'article L. 4161-1 ;2° Des actions d'information et de formation ;3° La mise en place d'une organisation et de moyens adaptés. L'employeur veille à l'adaptation de ces mesures pour tenir compte du changement des circonstances et tendre à l'amélioration des situations existantes.</a:t>
            </a:r>
          </a:p>
          <a:p>
            <a:endParaRPr lang="fr-FR" dirty="0"/>
          </a:p>
          <a:p>
            <a:endParaRPr lang="fr-FR" dirty="0"/>
          </a:p>
          <a:p>
            <a:r>
              <a:rPr lang="fr-FR" dirty="0"/>
              <a:t>Faire un état des lieux  de la situation en terme de risque et de mesure de prévention</a:t>
            </a:r>
          </a:p>
          <a:p>
            <a:r>
              <a:rPr lang="fr-FR" dirty="0"/>
              <a:t>Matérialiser et mettre en avant des démarches mises en place dans l’entreprise</a:t>
            </a:r>
          </a:p>
          <a:p>
            <a:r>
              <a:rPr lang="fr-FR" dirty="0"/>
              <a:t>Suivre l’état d’avancer sur les différents sujets</a:t>
            </a:r>
          </a:p>
          <a:p>
            <a:endParaRPr lang="fr-FR" dirty="0"/>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13</a:t>
            </a:fld>
            <a:endParaRPr lang="fr-FR"/>
          </a:p>
        </p:txBody>
      </p:sp>
    </p:spTree>
    <p:extLst>
      <p:ext uri="{BB962C8B-B14F-4D97-AF65-F5344CB8AC3E}">
        <p14:creationId xmlns:p14="http://schemas.microsoft.com/office/powerpoint/2010/main" val="384792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dirty="0"/>
              <a:t> La réflexion porte</a:t>
            </a:r>
            <a:r>
              <a:rPr lang="fr-FR" baseline="0" dirty="0"/>
              <a:t> notamment sur  la fréquence d’exposition, le nombre de travailleurs concernés, la gravité  supposée des lésions….</a:t>
            </a:r>
          </a:p>
          <a:p>
            <a:pPr lvl="0"/>
            <a:endParaRPr lang="fr-FR" baseline="0" dirty="0"/>
          </a:p>
          <a:p>
            <a:pPr lvl="0"/>
            <a:r>
              <a:rPr lang="fr-FR" dirty="0"/>
              <a:t>Faire un état des lieux  de la situation en terme de risque et de mesure de prévention</a:t>
            </a:r>
          </a:p>
          <a:p>
            <a:pPr lvl="0"/>
            <a:r>
              <a:rPr lang="fr-FR" dirty="0"/>
              <a:t>Matérialiser et mettre en avant des démarches mises en place dans l’entreprise</a:t>
            </a:r>
          </a:p>
          <a:p>
            <a:pPr lvl="0"/>
            <a:r>
              <a:rPr lang="fr-FR" dirty="0"/>
              <a:t>Suivre l’état d’avancer sur les différents sujets</a:t>
            </a:r>
          </a:p>
          <a:p>
            <a:pPr lvl="0"/>
            <a:r>
              <a:rPr lang="fr-FR" dirty="0"/>
              <a:t>Prioriser les actions à mettre en place</a:t>
            </a:r>
          </a:p>
          <a:p>
            <a:pPr lvl="0"/>
            <a:r>
              <a:rPr lang="fr-FR" dirty="0"/>
              <a:t>Interactivité avec les autres documents (registre sécurité, registre DGI, plan de prévention,  expertise, PCA…)</a:t>
            </a:r>
          </a:p>
          <a:p>
            <a:pPr lvl="0"/>
            <a:endParaRPr lang="fr-FR" dirty="0"/>
          </a:p>
          <a:p>
            <a:pPr lvl="0"/>
            <a:r>
              <a:rPr lang="fr-FR" i="1" u="sng" dirty="0"/>
              <a:t>Article L. 4121-3 du Code du travail</a:t>
            </a:r>
            <a:endParaRPr lang="fr-FR" dirty="0"/>
          </a:p>
          <a:p>
            <a:pPr lvl="0"/>
            <a:r>
              <a:rPr lang="fr-FR" dirty="0"/>
              <a:t>L'employeur, compte tenu de la nature des activités de l'établissement, évalue les risques pour la santé et la sécurité des travailleurs, y compris dans le choix des procédés de fabrication, des équipements de travail, des substances ou préparations chimiques, dans l'aménagement ou le réaménagement des lieux de travail ou des installations et dans la définition des postes de travail. </a:t>
            </a:r>
          </a:p>
          <a:p>
            <a:pPr lvl="0"/>
            <a:r>
              <a:rPr lang="fr-FR" dirty="0"/>
              <a:t>Cette évaluation des risques tient compte de l'impact différencié de l'exposition au risque en fonction du sexe.</a:t>
            </a:r>
          </a:p>
          <a:p>
            <a:pPr lvl="0"/>
            <a:r>
              <a:rPr lang="fr-FR" dirty="0"/>
              <a:t>A la suite de cette évaluation, l'employeur met en œuvre les actions de prévention ainsi que les méthodes de travail et de production garantissant un meilleur niveau de protection de la santé et de la sécurité des travailleurs. Il intègre ces actions et ces méthodes dans l'ensemble des activités de l'établissement et à tous les niveaux de l'encadrement.</a:t>
            </a:r>
          </a:p>
          <a:p>
            <a:pPr lvl="0"/>
            <a:r>
              <a:rPr lang="fr-FR" b="1" i="1" dirty="0"/>
              <a:t>Lorsque les documents prévus par les dispositions réglementaires prises pour l'application du présent article doivent faire l'objet d'une mise à jour, celle-ci peut être moins fréquente dans les entreprises de moins de onze salariés, sous réserve que soit garanti un niveau équivalent de protection de la santé et de la sécurité des travailleurs, dans des conditions fixées par décret en Conseil d'Etat après avis des organisations professionnelles concernées</a:t>
            </a:r>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14</a:t>
            </a:fld>
            <a:endParaRPr lang="fr-FR"/>
          </a:p>
        </p:txBody>
      </p:sp>
    </p:spTree>
    <p:extLst>
      <p:ext uri="{BB962C8B-B14F-4D97-AF65-F5344CB8AC3E}">
        <p14:creationId xmlns:p14="http://schemas.microsoft.com/office/powerpoint/2010/main" val="185678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dirty="0"/>
              <a:t>Faire un état des lieux  de la situation en terme de risque et de mesure de prévention</a:t>
            </a:r>
          </a:p>
          <a:p>
            <a:pPr lvl="0"/>
            <a:r>
              <a:rPr lang="fr-FR" dirty="0"/>
              <a:t>Matérialiser et mettre en avant des démarches mises en place dans l’entreprise</a:t>
            </a:r>
          </a:p>
          <a:p>
            <a:pPr lvl="0"/>
            <a:r>
              <a:rPr lang="fr-FR" dirty="0"/>
              <a:t>Suivre l’état d’avancer sur les différents sujets</a:t>
            </a:r>
          </a:p>
          <a:p>
            <a:pPr lvl="0"/>
            <a:r>
              <a:rPr lang="fr-FR" dirty="0"/>
              <a:t>Prioriser les actions à mettre en place</a:t>
            </a:r>
          </a:p>
          <a:p>
            <a:pPr lvl="0"/>
            <a:r>
              <a:rPr lang="fr-FR" dirty="0"/>
              <a:t>Interactivité avec les autres documents (registre sécurité, registre DGI, plan de prévention,  expertise, PCA…)</a:t>
            </a:r>
          </a:p>
          <a:p>
            <a:endParaRPr lang="fr-FR" dirty="0"/>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15</a:t>
            </a:fld>
            <a:endParaRPr lang="fr-FR"/>
          </a:p>
        </p:txBody>
      </p:sp>
    </p:spTree>
    <p:extLst>
      <p:ext uri="{BB962C8B-B14F-4D97-AF65-F5344CB8AC3E}">
        <p14:creationId xmlns:p14="http://schemas.microsoft.com/office/powerpoint/2010/main" val="109901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i="1" u="sng" dirty="0"/>
              <a:t>Article R4512-6</a:t>
            </a:r>
            <a:r>
              <a:rPr lang="fr-FR" sz="1000" dirty="0"/>
              <a:t> : Au vu des informations et éléments recueillis au cours de l'inspection commune préalable, les chefs des entreprises utilisatrice et extérieures procèdent en commun à une analyse des risques pouvant résulter de l'interférence entre les activités, installations et matériels.</a:t>
            </a:r>
          </a:p>
          <a:p>
            <a:r>
              <a:rPr lang="fr-FR" sz="1000" dirty="0"/>
              <a:t>Lorsque ces risques existent, les employeurs arrêtent d'un commun accord, avant le début des travaux, un plan de prévention définissant les mesures prises par chaque entreprise en vue de prévenir ces risques.</a:t>
            </a:r>
          </a:p>
          <a:p>
            <a:r>
              <a:rPr lang="fr-FR" sz="1000" u="sng" dirty="0"/>
              <a:t>Article R4512-7</a:t>
            </a:r>
            <a:r>
              <a:rPr lang="fr-FR" sz="1000" dirty="0"/>
              <a:t> : Le plan de prévention est établi par écrit et arrêté avant le commencement des travaux dans les deux cas suivants :</a:t>
            </a:r>
          </a:p>
          <a:p>
            <a:r>
              <a:rPr lang="fr-FR" sz="1000" dirty="0"/>
              <a:t>1° Dès lors que l'opération à réaliser par les entreprises extérieures, y compris les entreprises sous-traitantes auxquelles elles peuvent faire appel, représente un nombre total d'heures de travail prévisible égal au moins à 400 heures sur une période inférieure ou égale à douze mois, que les travaux soient continus ou discontinus. Il en est de même dès lors qu'il apparaît, en cours d'exécution des travaux, que le nombre d'heures de travail doit atteindre 400 heures ;</a:t>
            </a:r>
          </a:p>
          <a:p>
            <a:r>
              <a:rPr lang="fr-FR" sz="1000" dirty="0"/>
              <a:t>2° Quelle que soit la durée prévisible de l'opération, lorsque les travaux à accomplir sont au nombre des travaux dangereux figurant sur une liste fixée, respectivement, par arrêté du ministre chargé du travail et par arrêté du ministre chargé de l'agriculture.</a:t>
            </a:r>
          </a:p>
          <a:p>
            <a:r>
              <a:rPr lang="fr-FR" sz="1000" dirty="0"/>
              <a:t>Article R4512-8 Les mesures prévues par le plan de prévention comportent au moins les dispositions suivantes :</a:t>
            </a:r>
          </a:p>
          <a:p>
            <a:r>
              <a:rPr lang="fr-FR" sz="1000" dirty="0"/>
              <a:t>1° La définition des phases d'activité dangereuses et des moyens de prévention spécifiques correspondants ;</a:t>
            </a:r>
          </a:p>
          <a:p>
            <a:r>
              <a:rPr lang="fr-FR" sz="1000" dirty="0"/>
              <a:t>2° L'adaptation des matériels, installations et dispositifs à la nature des opérations à réaliser ainsi que la définition de leurs conditions d'entretien ;</a:t>
            </a:r>
          </a:p>
          <a:p>
            <a:r>
              <a:rPr lang="fr-FR" sz="1000" dirty="0"/>
              <a:t>3° Les instructions à donner aux travailleurs ;</a:t>
            </a:r>
          </a:p>
          <a:p>
            <a:r>
              <a:rPr lang="fr-FR" sz="1000" dirty="0"/>
              <a:t>4° L'organisation mise en place pour assurer les premiers secours en cas d'urgence et la description du dispositif mis en place à cet effet par l'entreprise utilisatrice ;</a:t>
            </a:r>
          </a:p>
          <a:p>
            <a:r>
              <a:rPr lang="fr-FR" sz="1000" dirty="0"/>
              <a:t>5° Les conditions de la participation des travailleurs d'une entreprise aux travaux réalisés par une autre en vue d'assurer la coordination nécessaire au maintien de la sécurité et, notamment, de l'organisation du commandement</a:t>
            </a:r>
          </a:p>
          <a:p>
            <a:endParaRPr lang="fr-FR" dirty="0"/>
          </a:p>
          <a:p>
            <a:r>
              <a:rPr lang="fr-FR" dirty="0"/>
              <a:t>D. 4132-1 : L'avis du représentant du personnel au comité social et économique, prévu à l'article L. 4131-2, est consigné sur un registre spécial dont les pages sont numérotées et authentifiées par le tampon du </a:t>
            </a:r>
            <a:r>
              <a:rPr lang="fr-FR" dirty="0" err="1"/>
              <a:t>comité.Cet</a:t>
            </a:r>
            <a:r>
              <a:rPr lang="fr-FR" dirty="0"/>
              <a:t> avis est daté et signé. Il indique :1° Les postes de travail concernés par la cause du danger constaté ;2° La nature et la cause de ce danger ;3° Le nom des travailleurs exposés.</a:t>
            </a:r>
          </a:p>
          <a:p>
            <a:endParaRPr lang="fr-FR" dirty="0"/>
          </a:p>
          <a:p>
            <a:r>
              <a:rPr lang="fr-FR" dirty="0"/>
              <a:t>D. 4132-2 : Le registre spécial est tenu, sous la responsabilité de l'employeur, à la disposition des représentants du personnel au comité social et économique.</a:t>
            </a:r>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16</a:t>
            </a:fld>
            <a:endParaRPr lang="fr-FR"/>
          </a:p>
        </p:txBody>
      </p:sp>
    </p:spTree>
    <p:extLst>
      <p:ext uri="{BB962C8B-B14F-4D97-AF65-F5344CB8AC3E}">
        <p14:creationId xmlns:p14="http://schemas.microsoft.com/office/powerpoint/2010/main" val="310199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L’employeur en  lien avec le CSE et les différentes commissions : La proximité vis-à-vis du terrain est essentielle dans l’évaluation et dans le suivi des mesures</a:t>
            </a:r>
          </a:p>
          <a:p>
            <a:r>
              <a:rPr lang="fr-FR" dirty="0"/>
              <a:t>Tous les salariés : Mettre en place des procédures de remonter d’information en cas de questionnement sur une situation (faire un retour au salarié)</a:t>
            </a:r>
          </a:p>
          <a:p>
            <a:pPr lvl="0"/>
            <a:r>
              <a:rPr lang="fr-FR" dirty="0"/>
              <a:t>Le chef d’établissement ? </a:t>
            </a:r>
          </a:p>
          <a:p>
            <a:pPr lvl="0"/>
            <a:r>
              <a:rPr lang="fr-FR" dirty="0"/>
              <a:t>Le Rectorat ? </a:t>
            </a:r>
          </a:p>
          <a:p>
            <a:pPr lvl="0"/>
            <a:r>
              <a:rPr lang="fr-FR" dirty="0"/>
              <a:t>Le CSE est associé pour l’élaboration du plan de prévention général, les commissions pour l’application par établissement</a:t>
            </a:r>
          </a:p>
          <a:p>
            <a:endParaRPr lang="fr-FR" dirty="0"/>
          </a:p>
        </p:txBody>
      </p:sp>
      <p:sp>
        <p:nvSpPr>
          <p:cNvPr id="4" name="Espace réservé du numéro de diapositive 3"/>
          <p:cNvSpPr>
            <a:spLocks noGrp="1"/>
          </p:cNvSpPr>
          <p:nvPr>
            <p:ph type="sldNum" sz="quarter" idx="10"/>
          </p:nvPr>
        </p:nvSpPr>
        <p:spPr/>
        <p:txBody>
          <a:bodyPr/>
          <a:lstStyle/>
          <a:p>
            <a:fld id="{1AB42439-B879-4A37-AD90-51EEA9EEF5FE}" type="slidenum">
              <a:rPr lang="fr-FR" smtClean="0"/>
              <a:pPr/>
              <a:t>18</a:t>
            </a:fld>
            <a:endParaRPr lang="fr-FR"/>
          </a:p>
        </p:txBody>
      </p:sp>
    </p:spTree>
    <p:extLst>
      <p:ext uri="{BB962C8B-B14F-4D97-AF65-F5344CB8AC3E}">
        <p14:creationId xmlns:p14="http://schemas.microsoft.com/office/powerpoint/2010/main" val="347616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86FEBA-D057-419E-A1CF-1E4D84135869}" type="slidenum">
              <a:rPr lang="fr-FR" smtClean="0"/>
              <a:pPr/>
              <a:t>54</a:t>
            </a:fld>
            <a:endParaRPr lang="fr-FR" dirty="0"/>
          </a:p>
        </p:txBody>
      </p:sp>
    </p:spTree>
    <p:extLst>
      <p:ext uri="{BB962C8B-B14F-4D97-AF65-F5344CB8AC3E}">
        <p14:creationId xmlns:p14="http://schemas.microsoft.com/office/powerpoint/2010/main" val="322573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dirty="0"/>
              <a:t>.</a:t>
            </a:r>
            <a:endParaRPr lang="fr-FR" altLang="fr-FR" dirty="0"/>
          </a:p>
        </p:txBody>
      </p:sp>
      <p:sp>
        <p:nvSpPr>
          <p:cNvPr id="15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856940-DBED-47F4-B23F-C3E445FD49C2}" type="slidenum">
              <a:rPr lang="fr-FR" altLang="fr-FR">
                <a:latin typeface="Arial" panose="020B0604020202020204" pitchFamily="34" charset="0"/>
              </a:rPr>
              <a:pPr>
                <a:spcBef>
                  <a:spcPct val="0"/>
                </a:spcBef>
              </a:pPr>
              <a:t>56</a:t>
            </a:fld>
            <a:endParaRPr lang="fr-FR" altLang="fr-FR" dirty="0">
              <a:latin typeface="Arial" panose="020B0604020202020204" pitchFamily="34" charset="0"/>
            </a:endParaRPr>
          </a:p>
        </p:txBody>
      </p:sp>
    </p:spTree>
    <p:extLst>
      <p:ext uri="{BB962C8B-B14F-4D97-AF65-F5344CB8AC3E}">
        <p14:creationId xmlns:p14="http://schemas.microsoft.com/office/powerpoint/2010/main" val="34486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7EFA86D0-25B2-674C-92E5-C3EC475E4502}"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238235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70DDADBE-8194-BF4D-B634-F8FA5389125A}"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286551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5FAB45B-781B-5246-A841-70E434BAC0AD}"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4655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62152BC0-01B2-4F40-8E6C-E1DB3AFB67FD}"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116371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2C82386-B214-CB46-9259-3F35A83FD9EF}"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1122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77165AA-B33C-9247-B102-463390630FA5}"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1920265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695FE5-E242-FA4D-B00F-D23F32CD95DF}"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30817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16E0B13-6DF1-4B4C-88C9-A0428725F103}"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2125301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solidFill>
                  <a:srgbClr val="000000"/>
                </a:solidFill>
              </a:rPr>
              <a:pPr/>
              <a:t>‹N°›</a:t>
            </a:fld>
            <a:endParaRPr lang="fr-FR" dirty="0">
              <a:solidFill>
                <a:srgbClr val="000000"/>
              </a:solidFill>
            </a:endParaRPr>
          </a:p>
        </p:txBody>
      </p:sp>
      <p:sp>
        <p:nvSpPr>
          <p:cNvPr id="8" name="Espace réservé du texte 7"/>
          <p:cNvSpPr>
            <a:spLocks noGrp="1"/>
          </p:cNvSpPr>
          <p:nvPr>
            <p:ph type="body" sz="quarter" idx="13" hasCustomPrompt="1"/>
          </p:nvPr>
        </p:nvSpPr>
        <p:spPr bwMode="gray">
          <a:xfrm>
            <a:off x="431371" y="2084852"/>
            <a:ext cx="3360000" cy="3840427"/>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750" b="1">
                <a:solidFill>
                  <a:schemeClr val="tx1"/>
                </a:solidFill>
              </a:defRPr>
            </a:lvl1pPr>
          </a:lstStyle>
          <a:p>
            <a:fld id="{A76A988C-CD53-3E4E-B95D-E48699550717}" type="datetime1">
              <a:rPr lang="fr-FR" cap="all" smtClean="0">
                <a:solidFill>
                  <a:srgbClr val="000000"/>
                </a:solidFill>
              </a:rPr>
              <a:pPr/>
              <a:t>19/05/2021</a:t>
            </a:fld>
            <a:endParaRPr lang="fr-FR" cap="all" dirty="0">
              <a:solidFill>
                <a:srgbClr val="000000"/>
              </a:solidFill>
            </a:endParaRPr>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1076831"/>
            <a:ext cx="11233151" cy="719988"/>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750" b="1">
                <a:solidFill>
                  <a:schemeClr val="tx1"/>
                </a:solidFill>
              </a:defRPr>
            </a:lvl1pPr>
          </a:lstStyle>
          <a:p>
            <a:endParaRPr lang="fr-FR" dirty="0">
              <a:solidFill>
                <a:srgbClr val="000000"/>
              </a:solidFill>
            </a:endParaRPr>
          </a:p>
        </p:txBody>
      </p:sp>
    </p:spTree>
    <p:extLst>
      <p:ext uri="{BB962C8B-B14F-4D97-AF65-F5344CB8AC3E}">
        <p14:creationId xmlns:p14="http://schemas.microsoft.com/office/powerpoint/2010/main" val="249866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solidFill>
                  <a:srgbClr val="000000"/>
                </a:solidFill>
              </a:rPr>
              <a:pPr/>
              <a:t>‹N°›</a:t>
            </a:fld>
            <a:endParaRPr lang="fr-FR" dirty="0">
              <a:solidFill>
                <a:srgbClr val="000000"/>
              </a:solidFill>
            </a:endParaRPr>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750" b="1">
                <a:solidFill>
                  <a:schemeClr val="tx1"/>
                </a:solidFill>
              </a:defRPr>
            </a:lvl1pPr>
          </a:lstStyle>
          <a:p>
            <a:fld id="{91E1ABB5-0B81-3845-822F-46B24F5C9A2B}" type="datetime1">
              <a:rPr lang="fr-FR" cap="all" smtClean="0">
                <a:solidFill>
                  <a:srgbClr val="000000"/>
                </a:solidFill>
              </a:rPr>
              <a:pPr/>
              <a:t>19/05/2021</a:t>
            </a:fld>
            <a:endParaRPr lang="fr-FR" cap="all" dirty="0">
              <a:solidFill>
                <a:srgbClr val="000000"/>
              </a:solidFill>
            </a:endParaRPr>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856928"/>
            <a:ext cx="11232819" cy="323935"/>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2" y="1124745"/>
            <a:ext cx="11233151" cy="719988"/>
          </a:xfrm>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6"/>
          <p:cNvSpPr>
            <a:spLocks noGrp="1"/>
          </p:cNvSpPr>
          <p:nvPr>
            <p:ph type="ftr" sz="quarter" idx="3"/>
          </p:nvPr>
        </p:nvSpPr>
        <p:spPr>
          <a:xfrm>
            <a:off x="3825045" y="260648"/>
            <a:ext cx="7839908" cy="480000"/>
          </a:xfrm>
        </p:spPr>
        <p:txBody>
          <a:bodyPr/>
          <a:lstStyle/>
          <a:p>
            <a:endParaRPr lang="fr-FR" dirty="0">
              <a:solidFill>
                <a:srgbClr val="000000"/>
              </a:solidFill>
            </a:endParaRPr>
          </a:p>
        </p:txBody>
      </p:sp>
    </p:spTree>
    <p:extLst>
      <p:ext uri="{BB962C8B-B14F-4D97-AF65-F5344CB8AC3E}">
        <p14:creationId xmlns:p14="http://schemas.microsoft.com/office/powerpoint/2010/main" val="373052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solidFill>
                  <a:srgbClr val="000000"/>
                </a:solidFill>
              </a:rPr>
              <a:pPr/>
              <a:t>‹N°›</a:t>
            </a:fld>
            <a:endParaRPr lang="fr-FR" dirty="0">
              <a:solidFill>
                <a:srgbClr val="000000"/>
              </a:solidFill>
            </a:endParaRP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750" b="1">
                <a:solidFill>
                  <a:schemeClr val="tx1"/>
                </a:solidFill>
              </a:defRPr>
            </a:lvl1pPr>
          </a:lstStyle>
          <a:p>
            <a:fld id="{484A0EBE-AEAF-EA4A-B198-0B40EAF43F29}" type="datetime1">
              <a:rPr lang="fr-FR" cap="all" smtClean="0">
                <a:solidFill>
                  <a:srgbClr val="000000"/>
                </a:solidFill>
              </a:rPr>
              <a:pPr/>
              <a:t>19/05/2021</a:t>
            </a:fld>
            <a:endParaRPr lang="fr-FR" cap="all" dirty="0">
              <a:solidFill>
                <a:srgbClr val="000000"/>
              </a:solidFill>
            </a:endParaRP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750" b="1">
                <a:solidFill>
                  <a:schemeClr val="tx1"/>
                </a:solidFill>
              </a:defRPr>
            </a:lvl1pPr>
          </a:lstStyle>
          <a:p>
            <a:endParaRPr lang="fr-FR" dirty="0">
              <a:solidFill>
                <a:srgbClr val="000000"/>
              </a:solidFill>
            </a:endParaRP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760918"/>
            <a:ext cx="11232819" cy="323935"/>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100641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3" y="2276873"/>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67630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10AAFFE-641C-1B42-850D-237525755831}"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831800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00">
                <a:solidFill>
                  <a:schemeClr val="tx1">
                    <a:alpha val="0"/>
                  </a:schemeClr>
                </a:solidFill>
              </a:defRPr>
            </a:lvl1pPr>
          </a:lstStyle>
          <a:p>
            <a:fld id="{1FBBBE3A-0A15-CF47-AEB3-315E0F4E1B45}" type="datetime1">
              <a:rPr lang="fr-FR" smtClean="0">
                <a:solidFill>
                  <a:srgbClr val="000000">
                    <a:alpha val="0"/>
                  </a:srgbClr>
                </a:solidFill>
              </a:rPr>
              <a:pPr/>
              <a:t>19/05/2021</a:t>
            </a:fld>
            <a:endParaRPr lang="fr-FR" dirty="0">
              <a:solidFill>
                <a:srgbClr val="000000">
                  <a:alpha val="0"/>
                </a:srgbClr>
              </a:solidFill>
            </a:endParaRPr>
          </a:p>
        </p:txBody>
      </p:sp>
      <p:sp>
        <p:nvSpPr>
          <p:cNvPr id="5" name="Espace réservé du pied de page 4"/>
          <p:cNvSpPr>
            <a:spLocks noGrp="1"/>
          </p:cNvSpPr>
          <p:nvPr>
            <p:ph type="ftr" sz="quarter" idx="11"/>
          </p:nvPr>
        </p:nvSpPr>
        <p:spPr bwMode="gray">
          <a:xfrm>
            <a:off x="960000" y="5829267"/>
            <a:ext cx="4320000" cy="597263"/>
          </a:xfrm>
        </p:spPr>
        <p:txBody>
          <a:bodyPr anchor="ctr" anchorCtr="0"/>
          <a:lstStyle>
            <a:lvl1pPr algn="l">
              <a:defRPr sz="1150"/>
            </a:lvl1pPr>
          </a:lstStyle>
          <a:p>
            <a:endParaRPr lang="fr-FR" dirty="0">
              <a:solidFill>
                <a:srgbClr val="000000"/>
              </a:solidFill>
            </a:endParaRP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solidFill>
                  <a:srgbClr val="000000">
                    <a:alpha val="0"/>
                  </a:srgbClr>
                </a:solidFill>
              </a:rPr>
              <a:pPr/>
              <a:t>‹N°›</a:t>
            </a:fld>
            <a:endParaRPr lang="fr-FR" dirty="0">
              <a:solidFill>
                <a:srgbClr val="000000">
                  <a:alpha val="0"/>
                </a:srgbClr>
              </a:solidFill>
            </a:endParaRP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381" y="548680"/>
            <a:ext cx="4844539" cy="4032448"/>
          </a:xfrm>
          <a:prstGeom prst="rect">
            <a:avLst/>
          </a:prstGeom>
        </p:spPr>
      </p:pic>
    </p:spTree>
    <p:extLst>
      <p:ext uri="{BB962C8B-B14F-4D97-AF65-F5344CB8AC3E}">
        <p14:creationId xmlns:p14="http://schemas.microsoft.com/office/powerpoint/2010/main" val="388362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71722059-A220-AA4D-868A-4F287952920A}" type="datetime1">
              <a:rPr lang="fr-FR" smtClean="0"/>
              <a:pPr/>
              <a:t>19/05/2021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1537141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8B6320D-8E2C-2048-90ED-5303408267B2}" type="datetime1">
              <a:rPr lang="fr-FR" smtClean="0"/>
              <a:pPr/>
              <a:t>19/05/2021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255394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AEC6256-E9EE-9248-AF96-19363EC9F611}" type="datetime1">
              <a:rPr lang="fr-FR" smtClean="0"/>
              <a:pPr/>
              <a:t>19/05/2021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3099310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2C9F761-53A0-5C4A-AD83-5C22BE166BA0}" type="datetime1">
              <a:rPr lang="fr-FR" smtClean="0"/>
              <a:pPr/>
              <a:t>19/05/2021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348219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DCBF0-5519-F047-881D-CF0311F7E0EA}" type="datetime1">
              <a:rPr lang="fr-FR" smtClean="0"/>
              <a:pPr/>
              <a:t>19/05/2021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189611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4F21480-7583-C547-B4D8-14D68D86377D}" type="datetime1">
              <a:rPr lang="fr-FR" smtClean="0"/>
              <a:pPr/>
              <a:t>19/05/2021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818B26-63FD-4371-87B1-1F5474866139}" type="slidenum">
              <a:rPr lang="fr-FR" smtClean="0"/>
              <a:pPr/>
              <a:t>‹N°›</a:t>
            </a:fld>
            <a:endParaRPr lang="fr-FR"/>
          </a:p>
        </p:txBody>
      </p:sp>
    </p:spTree>
    <p:extLst>
      <p:ext uri="{BB962C8B-B14F-4D97-AF65-F5344CB8AC3E}">
        <p14:creationId xmlns:p14="http://schemas.microsoft.com/office/powerpoint/2010/main" val="147672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818B26-63FD-4371-87B1-1F5474866139}" type="slidenum">
              <a:rPr lang="fr-FR" smtClean="0"/>
              <a:pPr/>
              <a:t>‹N°›</a:t>
            </a:fld>
            <a:endParaRPr lang="fr-FR"/>
          </a:p>
        </p:txBody>
      </p:sp>
      <p:sp>
        <p:nvSpPr>
          <p:cNvPr id="5" name="Date Placeholder 4"/>
          <p:cNvSpPr>
            <a:spLocks noGrp="1"/>
          </p:cNvSpPr>
          <p:nvPr>
            <p:ph type="dt" sz="half" idx="10"/>
          </p:nvPr>
        </p:nvSpPr>
        <p:spPr/>
        <p:txBody>
          <a:bodyPr/>
          <a:lstStyle/>
          <a:p>
            <a:fld id="{277DB044-3014-6F47-8B68-1CC33EB192A2}" type="datetime1">
              <a:rPr lang="fr-FR" smtClean="0"/>
              <a:pPr/>
              <a:t>19/05/2021</a:t>
            </a:fld>
            <a:endParaRPr lang="fr-FR"/>
          </a:p>
        </p:txBody>
      </p:sp>
    </p:spTree>
    <p:extLst>
      <p:ext uri="{BB962C8B-B14F-4D97-AF65-F5344CB8AC3E}">
        <p14:creationId xmlns:p14="http://schemas.microsoft.com/office/powerpoint/2010/main" val="131429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9C19BA-793A-EE42-840D-6BB1167ADC2D}" type="datetime1">
              <a:rPr lang="fr-FR" smtClean="0"/>
              <a:pPr/>
              <a:t>19/05/2021</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0818B26-63FD-4371-87B1-1F5474866139}" type="slidenum">
              <a:rPr lang="fr-FR" smtClean="0"/>
              <a:pPr/>
              <a:t>‹N°›</a:t>
            </a:fld>
            <a:endParaRPr lang="fr-FR"/>
          </a:p>
        </p:txBody>
      </p:sp>
    </p:spTree>
    <p:extLst>
      <p:ext uri="{BB962C8B-B14F-4D97-AF65-F5344CB8AC3E}">
        <p14:creationId xmlns:p14="http://schemas.microsoft.com/office/powerpoint/2010/main" val="20891754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5" r:id="rId17"/>
    <p:sldLayoutId id="2147483696" r:id="rId18"/>
    <p:sldLayoutId id="2147483697" r:id="rId19"/>
    <p:sldLayoutId id="2147483698" r:id="rId20"/>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legifrance.gouv.fr/affichCodeArticle.do;jsessionid=08C3F45DB63CE4C60E5E3EC92F7F429B.tpdjo06v_3?idArticle=LEGIARTI000024275744&amp;cidTexte=LEGITEXT000006071191&amp;categorieLien=id&amp;dateTexte=20120918"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Docs%20PPMS/Fiche%202%20r&#233;partition%20des%20missions%20des%20personnels.docx" TargetMode="External"/><Relationship Id="rId2" Type="http://schemas.openxmlformats.org/officeDocument/2006/relationships/hyperlink" Target="Docs%20PPMS/Annuaire%20de%20crise.docx"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Mod&#232;le_PPMS_Attentat_Intrusion.odt" TargetMode="External"/><Relationship Id="rId4" Type="http://schemas.openxmlformats.org/officeDocument/2006/relationships/hyperlink" Target="Docs%20PPMS/Fiche%204%20d'observation%20g&#233;n&#233;rale.docx"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0818B26-63FD-4371-87B1-1F5474866139}" type="slidenum">
              <a:rPr lang="fr-FR" smtClean="0"/>
              <a:pPr/>
              <a:t>1</a:t>
            </a:fld>
            <a:endParaRPr lang="fr-F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7259"/>
          <a:stretch/>
        </p:blipFill>
        <p:spPr>
          <a:xfrm>
            <a:off x="2540001" y="1612387"/>
            <a:ext cx="7126514" cy="4042580"/>
          </a:xfrm>
          <a:prstGeom prst="rect">
            <a:avLst/>
          </a:prstGeom>
        </p:spPr>
      </p:pic>
      <p:pic>
        <p:nvPicPr>
          <p:cNvPr id="6" name="Imag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7656" y="391265"/>
            <a:ext cx="3033486" cy="1669453"/>
          </a:xfrm>
          <a:prstGeom prst="rect">
            <a:avLst/>
          </a:prstGeom>
        </p:spPr>
      </p:pic>
    </p:spTree>
    <p:extLst>
      <p:ext uri="{BB962C8B-B14F-4D97-AF65-F5344CB8AC3E}">
        <p14:creationId xmlns:p14="http://schemas.microsoft.com/office/powerpoint/2010/main" val="74292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CE7348-4220-D24A-906E-1F97AC82F406}"/>
              </a:ext>
            </a:extLst>
          </p:cNvPr>
          <p:cNvPicPr>
            <a:picLocks noChangeAspect="1"/>
          </p:cNvPicPr>
          <p:nvPr/>
        </p:nvPicPr>
        <p:blipFill>
          <a:blip r:embed="rId2" cstate="print"/>
          <a:stretch>
            <a:fillRect/>
          </a:stretch>
        </p:blipFill>
        <p:spPr>
          <a:xfrm>
            <a:off x="431800" y="283242"/>
            <a:ext cx="1770224" cy="1266502"/>
          </a:xfrm>
          <a:prstGeom prst="rect">
            <a:avLst/>
          </a:prstGeom>
        </p:spPr>
      </p:pic>
      <p:sp>
        <p:nvSpPr>
          <p:cNvPr id="4" name="Espace réservé du pied de page 3">
            <a:extLst>
              <a:ext uri="{FF2B5EF4-FFF2-40B4-BE49-F238E27FC236}">
                <a16:creationId xmlns:a16="http://schemas.microsoft.com/office/drawing/2014/main" id="{0E5A4268-AB19-224C-AA34-079E92995137}"/>
              </a:ext>
            </a:extLst>
          </p:cNvPr>
          <p:cNvSpPr txBox="1">
            <a:spLocks/>
          </p:cNvSpPr>
          <p:nvPr/>
        </p:nvSpPr>
        <p:spPr>
          <a:xfrm>
            <a:off x="5929576" y="356170"/>
            <a:ext cx="548640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800" b="1" dirty="0"/>
              <a:t>Direction de l'économie, de l'emploi, du travail et des solidarités</a:t>
            </a:r>
          </a:p>
        </p:txBody>
      </p:sp>
      <p:sp>
        <p:nvSpPr>
          <p:cNvPr id="5" name="Espace réservé du texte 1">
            <a:extLst>
              <a:ext uri="{FF2B5EF4-FFF2-40B4-BE49-F238E27FC236}">
                <a16:creationId xmlns:a16="http://schemas.microsoft.com/office/drawing/2014/main" id="{82757F75-4291-A544-A200-E85BD4F94EF0}"/>
              </a:ext>
            </a:extLst>
          </p:cNvPr>
          <p:cNvSpPr txBox="1">
            <a:spLocks/>
          </p:cNvSpPr>
          <p:nvPr/>
        </p:nvSpPr>
        <p:spPr>
          <a:xfrm>
            <a:off x="1919536" y="2708920"/>
            <a:ext cx="8424000" cy="144016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3200" b="1" dirty="0">
                <a:solidFill>
                  <a:schemeClr val="accent2"/>
                </a:solidFill>
                <a:latin typeface="+mj-lt"/>
                <a:ea typeface="+mj-ea"/>
                <a:cs typeface="+mj-cs"/>
              </a:rPr>
              <a:t>1. LES FONDEMENTS JURIDIQUES</a:t>
            </a:r>
          </a:p>
        </p:txBody>
      </p:sp>
      <p:sp>
        <p:nvSpPr>
          <p:cNvPr id="6" name="ZoneTexte 5">
            <a:extLst>
              <a:ext uri="{FF2B5EF4-FFF2-40B4-BE49-F238E27FC236}">
                <a16:creationId xmlns:a16="http://schemas.microsoft.com/office/drawing/2014/main" id="{6EEC0004-663B-B747-826B-F5BDDDAC7CB3}"/>
              </a:ext>
            </a:extLst>
          </p:cNvPr>
          <p:cNvSpPr txBox="1"/>
          <p:nvPr/>
        </p:nvSpPr>
        <p:spPr>
          <a:xfrm>
            <a:off x="2609944" y="3624710"/>
            <a:ext cx="6173485" cy="369332"/>
          </a:xfrm>
          <a:prstGeom prst="rect">
            <a:avLst/>
          </a:prstGeom>
          <a:noFill/>
        </p:spPr>
        <p:txBody>
          <a:bodyPr wrap="none" rtlCol="0">
            <a:spAutoFit/>
          </a:bodyPr>
          <a:lstStyle/>
          <a:p>
            <a:r>
              <a:rPr lang="fr-FR" b="1" dirty="0">
                <a:solidFill>
                  <a:schemeClr val="tx2">
                    <a:lumMod val="60000"/>
                    <a:lumOff val="40000"/>
                  </a:schemeClr>
                </a:solidFill>
              </a:rPr>
              <a:t>Un objectif de préservation de la santé des travailleurs</a:t>
            </a:r>
          </a:p>
        </p:txBody>
      </p:sp>
      <p:sp>
        <p:nvSpPr>
          <p:cNvPr id="7" name="ZoneTexte 6">
            <a:extLst>
              <a:ext uri="{FF2B5EF4-FFF2-40B4-BE49-F238E27FC236}">
                <a16:creationId xmlns:a16="http://schemas.microsoft.com/office/drawing/2014/main" id="{2500CE85-69CC-6B47-8FE5-D4013FCCDD67}"/>
              </a:ext>
            </a:extLst>
          </p:cNvPr>
          <p:cNvSpPr txBox="1"/>
          <p:nvPr/>
        </p:nvSpPr>
        <p:spPr>
          <a:xfrm>
            <a:off x="1861691" y="4280023"/>
            <a:ext cx="7879080" cy="369332"/>
          </a:xfrm>
          <a:prstGeom prst="rect">
            <a:avLst/>
          </a:prstGeom>
          <a:noFill/>
        </p:spPr>
        <p:txBody>
          <a:bodyPr wrap="none" rtlCol="0">
            <a:spAutoFit/>
          </a:bodyPr>
          <a:lstStyle/>
          <a:p>
            <a:r>
              <a:rPr lang="fr-FR" b="1" dirty="0">
                <a:solidFill>
                  <a:schemeClr val="tx2">
                    <a:lumMod val="60000"/>
                    <a:lumOff val="40000"/>
                  </a:schemeClr>
                </a:solidFill>
              </a:rPr>
              <a:t>Les Principes généraux de Prévention : guide fil de l’action préventive</a:t>
            </a:r>
          </a:p>
        </p:txBody>
      </p:sp>
      <p:sp>
        <p:nvSpPr>
          <p:cNvPr id="8" name="Espace réservé du numéro de diapositive 7">
            <a:extLst>
              <a:ext uri="{FF2B5EF4-FFF2-40B4-BE49-F238E27FC236}">
                <a16:creationId xmlns:a16="http://schemas.microsoft.com/office/drawing/2014/main" id="{053BE5C5-0C01-5B4A-886C-01B3182771E2}"/>
              </a:ext>
            </a:extLst>
          </p:cNvPr>
          <p:cNvSpPr>
            <a:spLocks noGrp="1"/>
          </p:cNvSpPr>
          <p:nvPr>
            <p:ph type="sldNum" sz="quarter" idx="12"/>
          </p:nvPr>
        </p:nvSpPr>
        <p:spPr/>
        <p:txBody>
          <a:bodyPr/>
          <a:lstStyle/>
          <a:p>
            <a:fld id="{D0818B26-63FD-4371-87B1-1F5474866139}" type="slidenum">
              <a:rPr lang="fr-FR" smtClean="0"/>
              <a:pPr/>
              <a:t>10</a:t>
            </a:fld>
            <a:endParaRPr lang="fr-FR"/>
          </a:p>
        </p:txBody>
      </p:sp>
    </p:spTree>
    <p:extLst>
      <p:ext uri="{BB962C8B-B14F-4D97-AF65-F5344CB8AC3E}">
        <p14:creationId xmlns:p14="http://schemas.microsoft.com/office/powerpoint/2010/main" val="35482585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8"/>
            <a:ext cx="10972800" cy="4755984"/>
          </a:xfrm>
        </p:spPr>
        <p:txBody>
          <a:bodyPr>
            <a:normAutofit fontScale="77500" lnSpcReduction="20000"/>
          </a:bodyPr>
          <a:lstStyle/>
          <a:p>
            <a:pPr marL="487668" lvl="2" indent="-341367">
              <a:spcBef>
                <a:spcPts val="533"/>
              </a:spcBef>
              <a:buSzPct val="68000"/>
              <a:buFont typeface="Wingdings 3"/>
              <a:buChar char=""/>
            </a:pPr>
            <a:r>
              <a:rPr lang="fr-FR" sz="3200" b="1" u="sng" dirty="0">
                <a:solidFill>
                  <a:srgbClr val="00B050"/>
                </a:solidFill>
              </a:rPr>
              <a:t>PRÉVENTION</a:t>
            </a:r>
            <a:endParaRPr lang="fr-FR" sz="3200" b="1" u="sng" dirty="0">
              <a:solidFill>
                <a:srgbClr val="002060"/>
              </a:solidFill>
            </a:endParaRPr>
          </a:p>
          <a:p>
            <a:pPr marL="865610" lvl="3" indent="-341367">
              <a:spcBef>
                <a:spcPts val="533"/>
              </a:spcBef>
              <a:buSzPct val="68000"/>
              <a:buFont typeface="Wingdings 3"/>
              <a:buChar char=""/>
            </a:pPr>
            <a:r>
              <a:rPr lang="fr-FR" sz="2933" b="1" u="sng" dirty="0">
                <a:solidFill>
                  <a:srgbClr val="002060"/>
                </a:solidFill>
              </a:rPr>
              <a:t>Aspects législatifs</a:t>
            </a:r>
          </a:p>
          <a:p>
            <a:pPr marL="865610" lvl="3" indent="-341367">
              <a:spcBef>
                <a:spcPts val="533"/>
              </a:spcBef>
              <a:buSzPct val="68000"/>
              <a:buNone/>
            </a:pPr>
            <a:endParaRPr lang="fr-FR" sz="3467" i="1" dirty="0">
              <a:solidFill>
                <a:srgbClr val="002060"/>
              </a:solidFill>
            </a:endParaRPr>
          </a:p>
          <a:p>
            <a:pPr algn="ctr"/>
            <a:r>
              <a:rPr lang="fr-FR" sz="2533" b="1" u="sng" dirty="0">
                <a:solidFill>
                  <a:srgbClr val="002060"/>
                </a:solidFill>
                <a:latin typeface="Times New Roman" pitchFamily="18" charset="0"/>
                <a:cs typeface="Times New Roman" pitchFamily="18" charset="0"/>
              </a:rPr>
              <a:t>Accord national interprofessionnelle sur le stress au travail</a:t>
            </a:r>
          </a:p>
          <a:p>
            <a:pPr lvl="1" algn="ctr">
              <a:buNone/>
            </a:pPr>
            <a:r>
              <a:rPr lang="fr-FR" sz="2533" b="1" dirty="0">
                <a:solidFill>
                  <a:srgbClr val="002060"/>
                </a:solidFill>
                <a:latin typeface="Times New Roman" pitchFamily="18" charset="0"/>
                <a:cs typeface="Times New Roman" pitchFamily="18" charset="0"/>
              </a:rPr>
              <a:t>(Signé en juillet 2008 et décret paru le 23 avril 2009)</a:t>
            </a:r>
          </a:p>
          <a:p>
            <a:pPr lvl="1" algn="ctr">
              <a:buNone/>
            </a:pPr>
            <a:endParaRPr lang="fr-FR" sz="2533" dirty="0">
              <a:solidFill>
                <a:srgbClr val="002060"/>
              </a:solidFill>
              <a:latin typeface="Times New Roman" pitchFamily="18" charset="0"/>
              <a:cs typeface="Times New Roman" pitchFamily="18" charset="0"/>
            </a:endParaRPr>
          </a:p>
          <a:p>
            <a:pPr lvl="1" algn="ctr">
              <a:buFont typeface="Wingdings"/>
              <a:buChar char="Ø"/>
            </a:pPr>
            <a:r>
              <a:rPr lang="fr-FR" sz="2533" dirty="0">
                <a:solidFill>
                  <a:srgbClr val="002060"/>
                </a:solidFill>
                <a:latin typeface="Times New Roman" pitchFamily="18" charset="0"/>
                <a:cs typeface="Times New Roman" pitchFamily="18" charset="0"/>
              </a:rPr>
              <a:t>Mettre en place des indicateurs pour la prévention du stress au travail</a:t>
            </a:r>
          </a:p>
          <a:p>
            <a:pPr lvl="1" algn="ctr">
              <a:buNone/>
            </a:pPr>
            <a:endParaRPr lang="fr-FR" sz="2533" dirty="0">
              <a:solidFill>
                <a:srgbClr val="002060"/>
              </a:solidFill>
              <a:latin typeface="Times New Roman" pitchFamily="18" charset="0"/>
              <a:cs typeface="Times New Roman" pitchFamily="18" charset="0"/>
            </a:endParaRPr>
          </a:p>
          <a:p>
            <a:pPr lvl="1" algn="ctr">
              <a:buFont typeface="Wingdings"/>
              <a:buChar char="Ø"/>
            </a:pPr>
            <a:r>
              <a:rPr lang="fr-FR" sz="2533" dirty="0">
                <a:solidFill>
                  <a:srgbClr val="002060"/>
                </a:solidFill>
                <a:latin typeface="Times New Roman" pitchFamily="18" charset="0"/>
                <a:cs typeface="Times New Roman" pitchFamily="18" charset="0"/>
              </a:rPr>
              <a:t>Des lors qu’un problème de stress est identifié,  une action doit être engagée par l’employeur en association avec les organes représentatifs des salariés</a:t>
            </a:r>
          </a:p>
          <a:p>
            <a:pPr lvl="2">
              <a:buNone/>
            </a:pPr>
            <a:endParaRPr lang="fr-FR" sz="3467" dirty="0"/>
          </a:p>
          <a:p>
            <a:pPr lvl="1">
              <a:buFont typeface="Wingdings"/>
              <a:buChar char="Ø"/>
            </a:pPr>
            <a:r>
              <a:rPr lang="fr-FR" sz="3467" b="1" dirty="0">
                <a:solidFill>
                  <a:srgbClr val="FF0000"/>
                </a:solidFill>
              </a:rPr>
              <a:t>Une obligation de résultats</a:t>
            </a:r>
            <a:r>
              <a:rPr lang="fr-FR" sz="3467" b="1" dirty="0"/>
              <a:t> </a:t>
            </a:r>
          </a:p>
          <a:p>
            <a:pPr marL="865610" lvl="3" indent="-341367">
              <a:spcBef>
                <a:spcPts val="533"/>
              </a:spcBef>
              <a:buSzPct val="68000"/>
              <a:buFont typeface="Wingdings 3"/>
              <a:buChar char=""/>
            </a:pPr>
            <a:endParaRPr lang="fr-FR" dirty="0">
              <a:solidFill>
                <a:srgbClr val="002060"/>
              </a:solidFill>
            </a:endParaRPr>
          </a:p>
        </p:txBody>
      </p:sp>
      <p:sp>
        <p:nvSpPr>
          <p:cNvPr id="6" name="Titre 2">
            <a:extLst>
              <a:ext uri="{FF2B5EF4-FFF2-40B4-BE49-F238E27FC236}">
                <a16:creationId xmlns:a16="http://schemas.microsoft.com/office/drawing/2014/main" id="{B9402715-A431-0449-94AA-C495CB49F1C0}"/>
              </a:ext>
            </a:extLst>
          </p:cNvPr>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sp>
        <p:nvSpPr>
          <p:cNvPr id="8" name="Espace réservé du numéro de diapositive 7">
            <a:extLst>
              <a:ext uri="{FF2B5EF4-FFF2-40B4-BE49-F238E27FC236}">
                <a16:creationId xmlns:a16="http://schemas.microsoft.com/office/drawing/2014/main" id="{C5CBB9DF-A344-7E48-B276-15060D6A30D5}"/>
              </a:ext>
            </a:extLst>
          </p:cNvPr>
          <p:cNvSpPr>
            <a:spLocks noGrp="1"/>
          </p:cNvSpPr>
          <p:nvPr>
            <p:ph type="sldNum" sz="quarter" idx="12"/>
          </p:nvPr>
        </p:nvSpPr>
        <p:spPr/>
        <p:txBody>
          <a:bodyPr/>
          <a:lstStyle/>
          <a:p>
            <a:fld id="{D0818B26-63FD-4371-87B1-1F5474866139}" type="slidenum">
              <a:rPr lang="fr-FR" smtClean="0"/>
              <a:pPr/>
              <a:t>100</a:t>
            </a:fld>
            <a:endParaRPr lang="fr-FR"/>
          </a:p>
        </p:txBody>
      </p:sp>
    </p:spTree>
    <p:extLst>
      <p:ext uri="{BB962C8B-B14F-4D97-AF65-F5344CB8AC3E}">
        <p14:creationId xmlns:p14="http://schemas.microsoft.com/office/powerpoint/2010/main" val="18010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Horizontal)">
                                      <p:cBhvr>
                                        <p:cTn id="15" dur="500"/>
                                        <p:tgtEl>
                                          <p:spTgt spid="2">
                                            <p:txEl>
                                              <p:pRg st="3" end="3"/>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Horizontal)">
                                      <p:cBhvr>
                                        <p:cTn id="18" dur="500"/>
                                        <p:tgtEl>
                                          <p:spTgt spid="2">
                                            <p:txEl>
                                              <p:pRg st="4" end="4"/>
                                            </p:txEl>
                                          </p:spTgt>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barn(inHorizontal)">
                                      <p:cBhvr>
                                        <p:cTn id="21" dur="500"/>
                                        <p:tgtEl>
                                          <p:spTgt spid="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barn(inHorizontal)">
                                      <p:cBhvr>
                                        <p:cTn id="26" dur="500"/>
                                        <p:tgtEl>
                                          <p:spTgt spid="2">
                                            <p:txEl>
                                              <p:pRg st="8" end="8"/>
                                            </p:txEl>
                                          </p:spTgt>
                                        </p:tgtEl>
                                      </p:cBhvr>
                                    </p:animEffect>
                                  </p:childTnLst>
                                </p:cTn>
                              </p:par>
                              <p:par>
                                <p:cTn id="27" presetID="16" presetClass="entr" presetSubtype="26"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barn(inHorizontal)">
                                      <p:cBhvr>
                                        <p:cTn id="29"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8"/>
            <a:ext cx="10972800" cy="5020013"/>
          </a:xfrm>
        </p:spPr>
        <p:txBody>
          <a:bodyPr>
            <a:normAutofit lnSpcReduction="10000"/>
          </a:bodyPr>
          <a:lstStyle/>
          <a:p>
            <a:pPr marL="487668" lvl="2" indent="-341367">
              <a:spcBef>
                <a:spcPts val="533"/>
              </a:spcBef>
              <a:buSzPct val="68000"/>
              <a:buFont typeface="Wingdings 3"/>
              <a:buChar char=""/>
            </a:pPr>
            <a:r>
              <a:rPr lang="fr-FR" sz="3200" b="1" u="sng" dirty="0">
                <a:solidFill>
                  <a:srgbClr val="00B050"/>
                </a:solidFill>
              </a:rPr>
              <a:t>PRÉVENTION</a:t>
            </a:r>
            <a:endParaRPr lang="fr-FR" sz="3200" b="1" u="sng" dirty="0">
              <a:solidFill>
                <a:srgbClr val="002060"/>
              </a:solidFill>
            </a:endParaRPr>
          </a:p>
          <a:p>
            <a:pPr marL="865610" lvl="3" indent="-341367">
              <a:spcBef>
                <a:spcPts val="533"/>
              </a:spcBef>
              <a:buSzPct val="68000"/>
              <a:buFont typeface="Wingdings 3"/>
              <a:buChar char=""/>
            </a:pPr>
            <a:r>
              <a:rPr lang="fr-FR" sz="2667" i="1" dirty="0"/>
              <a:t>Prévention primaire</a:t>
            </a:r>
            <a:endParaRPr lang="fr-FR" sz="2667" i="1" dirty="0">
              <a:solidFill>
                <a:srgbClr val="002060"/>
              </a:solidFill>
            </a:endParaRPr>
          </a:p>
          <a:p>
            <a:pPr marL="1475195" lvl="5" indent="-341367">
              <a:spcBef>
                <a:spcPts val="533"/>
              </a:spcBef>
              <a:buSzPct val="68000"/>
              <a:buFont typeface="Wingdings 3"/>
              <a:buChar char=""/>
            </a:pPr>
            <a:r>
              <a:rPr lang="fr-FR" sz="2667" i="1" dirty="0">
                <a:solidFill>
                  <a:srgbClr val="002060"/>
                </a:solidFill>
              </a:rPr>
              <a:t>Eliminer le risque à la source: agir sur les facteurs de risque du stress chronique</a:t>
            </a:r>
          </a:p>
          <a:p>
            <a:pPr marL="865610" lvl="3" indent="-341367">
              <a:spcBef>
                <a:spcPts val="533"/>
              </a:spcBef>
              <a:buSzPct val="68000"/>
              <a:buNone/>
            </a:pPr>
            <a:endParaRPr lang="fr-FR" sz="2667" i="1" dirty="0">
              <a:solidFill>
                <a:srgbClr val="002060"/>
              </a:solidFill>
            </a:endParaRPr>
          </a:p>
          <a:p>
            <a:pPr marL="865610" lvl="3" indent="-341367">
              <a:spcBef>
                <a:spcPts val="533"/>
              </a:spcBef>
              <a:buSzPct val="68000"/>
              <a:buFont typeface="Wingdings 3"/>
              <a:buChar char=""/>
            </a:pPr>
            <a:r>
              <a:rPr lang="fr-FR" sz="2667" i="1" dirty="0"/>
              <a:t>Prévention secondaire</a:t>
            </a:r>
          </a:p>
          <a:p>
            <a:pPr marL="2084780" lvl="7" indent="-341367">
              <a:spcBef>
                <a:spcPts val="533"/>
              </a:spcBef>
              <a:buSzPct val="68000"/>
              <a:buFont typeface="Wingdings 3"/>
              <a:buChar char=""/>
            </a:pPr>
            <a:r>
              <a:rPr lang="fr-FR" sz="2667" i="1" dirty="0">
                <a:solidFill>
                  <a:srgbClr val="002060"/>
                </a:solidFill>
              </a:rPr>
              <a:t>Actions correctives face aux facteurs de risque du stress chronique</a:t>
            </a:r>
          </a:p>
          <a:p>
            <a:pPr marL="2084780" lvl="7" indent="-341367">
              <a:spcBef>
                <a:spcPts val="533"/>
              </a:spcBef>
              <a:buSzPct val="68000"/>
              <a:buNone/>
            </a:pPr>
            <a:endParaRPr lang="fr-FR" sz="2667" i="1" dirty="0">
              <a:solidFill>
                <a:srgbClr val="002060"/>
              </a:solidFill>
            </a:endParaRPr>
          </a:p>
          <a:p>
            <a:pPr marL="865610" lvl="3" indent="-341367">
              <a:spcBef>
                <a:spcPts val="533"/>
              </a:spcBef>
              <a:buSzPct val="68000"/>
              <a:buFont typeface="Wingdings 3"/>
              <a:buChar char=""/>
            </a:pPr>
            <a:r>
              <a:rPr lang="fr-FR" sz="2667" i="1" dirty="0"/>
              <a:t>Prévention tertiaire</a:t>
            </a:r>
          </a:p>
          <a:p>
            <a:pPr marL="2084780" lvl="7" indent="-341367">
              <a:spcBef>
                <a:spcPts val="533"/>
              </a:spcBef>
              <a:buSzPct val="68000"/>
              <a:buFont typeface="Wingdings 3"/>
              <a:buChar char=""/>
            </a:pPr>
            <a:r>
              <a:rPr lang="fr-FR" sz="2667" i="1" dirty="0">
                <a:solidFill>
                  <a:srgbClr val="002060"/>
                </a:solidFill>
              </a:rPr>
              <a:t>Actions curatives individuelles </a:t>
            </a:r>
          </a:p>
          <a:p>
            <a:pPr lvl="1" algn="ctr">
              <a:buNone/>
            </a:pPr>
            <a:endParaRPr lang="fr-FR" sz="2533" dirty="0">
              <a:solidFill>
                <a:srgbClr val="002060"/>
              </a:solidFill>
              <a:latin typeface="Times New Roman" pitchFamily="18" charset="0"/>
              <a:cs typeface="Times New Roman" pitchFamily="18" charset="0"/>
            </a:endParaRPr>
          </a:p>
          <a:p>
            <a:pPr lvl="1" algn="ctr">
              <a:buNone/>
            </a:pPr>
            <a:endParaRPr lang="fr-FR" sz="2533" dirty="0">
              <a:solidFill>
                <a:srgbClr val="002060"/>
              </a:solidFill>
              <a:latin typeface="Times New Roman" pitchFamily="18" charset="0"/>
              <a:cs typeface="Times New Roman" pitchFamily="18" charset="0"/>
            </a:endParaRPr>
          </a:p>
          <a:p>
            <a:pPr lvl="1">
              <a:buNone/>
            </a:pPr>
            <a:endParaRPr lang="fr-FR" sz="3467" b="1" dirty="0"/>
          </a:p>
          <a:p>
            <a:pPr marL="865610" lvl="3" indent="-341367">
              <a:spcBef>
                <a:spcPts val="533"/>
              </a:spcBef>
              <a:buSzPct val="68000"/>
              <a:buFont typeface="Wingdings 3"/>
              <a:buChar char=""/>
            </a:pPr>
            <a:endParaRPr lang="fr-FR" dirty="0">
              <a:solidFill>
                <a:srgbClr val="002060"/>
              </a:solidFill>
            </a:endParaRPr>
          </a:p>
        </p:txBody>
      </p:sp>
      <p:sp>
        <p:nvSpPr>
          <p:cNvPr id="6" name="Titre 2">
            <a:extLst>
              <a:ext uri="{FF2B5EF4-FFF2-40B4-BE49-F238E27FC236}">
                <a16:creationId xmlns:a16="http://schemas.microsoft.com/office/drawing/2014/main" id="{1406539C-0547-C945-A540-CFD1015771CD}"/>
              </a:ext>
            </a:extLst>
          </p:cNvPr>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sp>
        <p:nvSpPr>
          <p:cNvPr id="8" name="Espace réservé du numéro de diapositive 7">
            <a:extLst>
              <a:ext uri="{FF2B5EF4-FFF2-40B4-BE49-F238E27FC236}">
                <a16:creationId xmlns:a16="http://schemas.microsoft.com/office/drawing/2014/main" id="{5D980C9E-2A1C-4747-8166-977F7D9C524F}"/>
              </a:ext>
            </a:extLst>
          </p:cNvPr>
          <p:cNvSpPr>
            <a:spLocks noGrp="1"/>
          </p:cNvSpPr>
          <p:nvPr>
            <p:ph type="sldNum" sz="quarter" idx="12"/>
          </p:nvPr>
        </p:nvSpPr>
        <p:spPr/>
        <p:txBody>
          <a:bodyPr/>
          <a:lstStyle/>
          <a:p>
            <a:fld id="{D0818B26-63FD-4371-87B1-1F5474866139}" type="slidenum">
              <a:rPr lang="fr-FR" smtClean="0"/>
              <a:pPr/>
              <a:t>101</a:t>
            </a:fld>
            <a:endParaRPr lang="fr-FR"/>
          </a:p>
        </p:txBody>
      </p:sp>
    </p:spTree>
    <p:extLst>
      <p:ext uri="{BB962C8B-B14F-4D97-AF65-F5344CB8AC3E}">
        <p14:creationId xmlns:p14="http://schemas.microsoft.com/office/powerpoint/2010/main" val="39194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Horizontal)">
                                      <p:cBhvr>
                                        <p:cTn id="10" dur="500"/>
                                        <p:tgtEl>
                                          <p:spTgt spid="2">
                                            <p:txEl>
                                              <p:pRg st="1" end="1"/>
                                            </p:txEl>
                                          </p:spTgt>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Horizontal)">
                                      <p:cBhvr>
                                        <p:cTn id="13" dur="500"/>
                                        <p:tgtEl>
                                          <p:spTgt spid="2">
                                            <p:txEl>
                                              <p:pRg st="2" end="2"/>
                                            </p:txEl>
                                          </p:spTgt>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Horizontal)">
                                      <p:cBhvr>
                                        <p:cTn id="16" dur="500"/>
                                        <p:tgtEl>
                                          <p:spTgt spid="2">
                                            <p:txEl>
                                              <p:pRg st="4" end="4"/>
                                            </p:txEl>
                                          </p:spTgt>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Horizontal)">
                                      <p:cBhvr>
                                        <p:cTn id="19" dur="500"/>
                                        <p:tgtEl>
                                          <p:spTgt spid="2">
                                            <p:txEl>
                                              <p:pRg st="5" end="5"/>
                                            </p:txEl>
                                          </p:spTgt>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barn(inHorizontal)">
                                      <p:cBhvr>
                                        <p:cTn id="22" dur="500"/>
                                        <p:tgtEl>
                                          <p:spTgt spid="2">
                                            <p:txEl>
                                              <p:pRg st="7" end="7"/>
                                            </p:txEl>
                                          </p:spTgt>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barn(inHorizontal)">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8"/>
            <a:ext cx="10972800" cy="5212035"/>
          </a:xfrm>
        </p:spPr>
        <p:txBody>
          <a:bodyPr>
            <a:normAutofit/>
          </a:bodyPr>
          <a:lstStyle/>
          <a:p>
            <a:pPr marL="487668" lvl="2" indent="-341367">
              <a:spcBef>
                <a:spcPts val="533"/>
              </a:spcBef>
              <a:buSzPct val="68000"/>
              <a:buFont typeface="Wingdings 3"/>
              <a:buChar char=""/>
            </a:pPr>
            <a:r>
              <a:rPr lang="fr-FR" sz="3200" b="1" u="sng" dirty="0">
                <a:solidFill>
                  <a:srgbClr val="00B050"/>
                </a:solidFill>
              </a:rPr>
              <a:t>PRÉVENTION</a:t>
            </a:r>
          </a:p>
          <a:p>
            <a:pPr marL="487668" lvl="2" indent="-341367">
              <a:spcBef>
                <a:spcPts val="533"/>
              </a:spcBef>
              <a:buSzPct val="68000"/>
              <a:buNone/>
            </a:pPr>
            <a:endParaRPr lang="fr-FR" sz="3200" b="1" u="sng" dirty="0">
              <a:solidFill>
                <a:srgbClr val="002060"/>
              </a:solidFill>
            </a:endParaRPr>
          </a:p>
          <a:p>
            <a:pPr lvl="1" algn="ctr">
              <a:buNone/>
            </a:pPr>
            <a:endParaRPr lang="fr-FR" sz="2533" dirty="0">
              <a:solidFill>
                <a:srgbClr val="002060"/>
              </a:solidFill>
              <a:latin typeface="Times New Roman" pitchFamily="18" charset="0"/>
              <a:cs typeface="Times New Roman" pitchFamily="18" charset="0"/>
            </a:endParaRPr>
          </a:p>
          <a:p>
            <a:pPr lvl="1" algn="ctr">
              <a:buNone/>
            </a:pPr>
            <a:endParaRPr lang="fr-FR" sz="2533" dirty="0">
              <a:solidFill>
                <a:srgbClr val="002060"/>
              </a:solidFill>
              <a:latin typeface="Times New Roman" pitchFamily="18" charset="0"/>
              <a:cs typeface="Times New Roman" pitchFamily="18" charset="0"/>
            </a:endParaRPr>
          </a:p>
          <a:p>
            <a:pPr lvl="1">
              <a:buNone/>
            </a:pPr>
            <a:endParaRPr lang="fr-FR" sz="3467" b="1" dirty="0"/>
          </a:p>
          <a:p>
            <a:pPr marL="865610" lvl="3" indent="-341367">
              <a:spcBef>
                <a:spcPts val="533"/>
              </a:spcBef>
              <a:buSzPct val="68000"/>
              <a:buFont typeface="Wingdings 3"/>
              <a:buChar char=""/>
            </a:pPr>
            <a:endParaRPr lang="fr-FR" dirty="0">
              <a:solidFill>
                <a:srgbClr val="002060"/>
              </a:solidFill>
            </a:endParaRPr>
          </a:p>
        </p:txBody>
      </p:sp>
      <p:pic>
        <p:nvPicPr>
          <p:cNvPr id="4" name="stimuli_lightboxImage" descr="http://www.lefacteurhumain.com/wp-content/uploads/2012/03/Capture-d’écran-2012-03-13-à-12.35.24.png"/>
          <p:cNvPicPr>
            <a:picLocks/>
          </p:cNvPicPr>
          <p:nvPr/>
        </p:nvPicPr>
        <p:blipFill>
          <a:blip r:embed="rId2" cstate="print"/>
          <a:srcRect/>
          <a:stretch>
            <a:fillRect/>
          </a:stretch>
        </p:blipFill>
        <p:spPr bwMode="auto">
          <a:xfrm>
            <a:off x="815413" y="1988840"/>
            <a:ext cx="10670976" cy="4176464"/>
          </a:xfrm>
          <a:prstGeom prst="rect">
            <a:avLst/>
          </a:prstGeom>
          <a:noFill/>
          <a:ln w="9525">
            <a:noFill/>
            <a:miter lim="800000"/>
            <a:headEnd/>
            <a:tailEnd/>
          </a:ln>
        </p:spPr>
      </p:pic>
      <p:sp>
        <p:nvSpPr>
          <p:cNvPr id="7" name="Titre 2">
            <a:extLst>
              <a:ext uri="{FF2B5EF4-FFF2-40B4-BE49-F238E27FC236}">
                <a16:creationId xmlns:a16="http://schemas.microsoft.com/office/drawing/2014/main" id="{2238B3BE-FA1F-2744-8434-6F9A54CBB3E2}"/>
              </a:ext>
            </a:extLst>
          </p:cNvPr>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sp>
        <p:nvSpPr>
          <p:cNvPr id="9" name="Espace réservé du numéro de diapositive 8">
            <a:extLst>
              <a:ext uri="{FF2B5EF4-FFF2-40B4-BE49-F238E27FC236}">
                <a16:creationId xmlns:a16="http://schemas.microsoft.com/office/drawing/2014/main" id="{70A9C4F4-65EF-E349-8A32-ABD7FF80770B}"/>
              </a:ext>
            </a:extLst>
          </p:cNvPr>
          <p:cNvSpPr>
            <a:spLocks noGrp="1"/>
          </p:cNvSpPr>
          <p:nvPr>
            <p:ph type="sldNum" sz="quarter" idx="12"/>
          </p:nvPr>
        </p:nvSpPr>
        <p:spPr/>
        <p:txBody>
          <a:bodyPr/>
          <a:lstStyle/>
          <a:p>
            <a:fld id="{D0818B26-63FD-4371-87B1-1F5474866139}" type="slidenum">
              <a:rPr lang="fr-FR" smtClean="0"/>
              <a:pPr/>
              <a:t>102</a:t>
            </a:fld>
            <a:endParaRPr lang="fr-FR"/>
          </a:p>
        </p:txBody>
      </p:sp>
    </p:spTree>
    <p:extLst>
      <p:ext uri="{BB962C8B-B14F-4D97-AF65-F5344CB8AC3E}">
        <p14:creationId xmlns:p14="http://schemas.microsoft.com/office/powerpoint/2010/main" val="36596771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8"/>
            <a:ext cx="10972800" cy="5376672"/>
          </a:xfrm>
        </p:spPr>
        <p:txBody>
          <a:bodyPr>
            <a:normAutofit/>
          </a:bodyPr>
          <a:lstStyle/>
          <a:p>
            <a:pPr marL="487668" lvl="2" indent="-341367">
              <a:spcBef>
                <a:spcPts val="533"/>
              </a:spcBef>
              <a:buSzPct val="68000"/>
              <a:buFont typeface="Wingdings 3"/>
              <a:buChar char=""/>
            </a:pPr>
            <a:r>
              <a:rPr lang="fr-FR" sz="3200" b="1" u="sng" dirty="0">
                <a:solidFill>
                  <a:srgbClr val="00B050"/>
                </a:solidFill>
              </a:rPr>
              <a:t>CONCLUSIONS</a:t>
            </a:r>
          </a:p>
          <a:p>
            <a:pPr marL="865610" lvl="3" indent="-341367">
              <a:spcBef>
                <a:spcPts val="533"/>
              </a:spcBef>
              <a:buSzPct val="68000"/>
              <a:buFont typeface="Wingdings 3"/>
              <a:buChar char=""/>
            </a:pPr>
            <a:r>
              <a:rPr lang="fr-FR" sz="2667" b="1" u="sng" dirty="0">
                <a:solidFill>
                  <a:srgbClr val="00B050"/>
                </a:solidFill>
              </a:rPr>
              <a:t>Attention aux signes d’alerte </a:t>
            </a:r>
          </a:p>
          <a:p>
            <a:pPr marL="1170403" lvl="4" indent="-341367">
              <a:spcBef>
                <a:spcPts val="533"/>
              </a:spcBef>
              <a:buSzPct val="68000"/>
              <a:buFont typeface="Wingdings 3"/>
              <a:buChar char=""/>
            </a:pPr>
            <a:r>
              <a:rPr lang="fr-FR" sz="1800" i="1" u="sng" dirty="0">
                <a:solidFill>
                  <a:srgbClr val="0070C0"/>
                </a:solidFill>
              </a:rPr>
              <a:t>Fatigue chronique, troubles de sommeil</a:t>
            </a:r>
          </a:p>
          <a:p>
            <a:pPr marL="1170403" lvl="4" indent="-341367">
              <a:spcBef>
                <a:spcPts val="533"/>
              </a:spcBef>
              <a:buSzPct val="68000"/>
              <a:buFont typeface="Wingdings 3"/>
              <a:buChar char=""/>
            </a:pPr>
            <a:r>
              <a:rPr lang="fr-FR" sz="1800" i="1" u="sng" dirty="0">
                <a:solidFill>
                  <a:srgbClr val="0070C0"/>
                </a:solidFill>
              </a:rPr>
              <a:t>Changement de comportement </a:t>
            </a:r>
          </a:p>
          <a:p>
            <a:pPr marL="1170403" lvl="4" indent="-341367">
              <a:spcBef>
                <a:spcPts val="533"/>
              </a:spcBef>
              <a:buSzPct val="68000"/>
              <a:buFont typeface="Wingdings 3"/>
              <a:buChar char=""/>
            </a:pPr>
            <a:r>
              <a:rPr lang="fr-FR" sz="1800" i="1" u="sng" dirty="0">
                <a:solidFill>
                  <a:srgbClr val="0070C0"/>
                </a:solidFill>
              </a:rPr>
              <a:t>Troubles de la mémoire</a:t>
            </a:r>
          </a:p>
          <a:p>
            <a:pPr marL="865610" lvl="3" indent="-341367">
              <a:spcBef>
                <a:spcPts val="533"/>
              </a:spcBef>
              <a:buSzPct val="68000"/>
              <a:buFont typeface="Wingdings 3"/>
              <a:buChar char=""/>
            </a:pPr>
            <a:r>
              <a:rPr lang="fr-FR" sz="2667" b="1" u="sng" dirty="0">
                <a:solidFill>
                  <a:srgbClr val="00B050"/>
                </a:solidFill>
              </a:rPr>
              <a:t>Personnes ressources</a:t>
            </a:r>
          </a:p>
          <a:p>
            <a:pPr marL="1170403" lvl="4" indent="-341367">
              <a:spcBef>
                <a:spcPts val="533"/>
              </a:spcBef>
              <a:buSzPct val="68000"/>
              <a:buFont typeface="Wingdings 3"/>
              <a:buChar char=""/>
            </a:pPr>
            <a:r>
              <a:rPr lang="fr-FR" sz="2000" i="1" u="sng" dirty="0">
                <a:solidFill>
                  <a:srgbClr val="0070C0"/>
                </a:solidFill>
              </a:rPr>
              <a:t>La famille</a:t>
            </a:r>
          </a:p>
          <a:p>
            <a:pPr marL="1170403" lvl="4" indent="-341367">
              <a:spcBef>
                <a:spcPts val="533"/>
              </a:spcBef>
              <a:buSzPct val="68000"/>
              <a:buFont typeface="Wingdings 3"/>
              <a:buChar char=""/>
            </a:pPr>
            <a:r>
              <a:rPr lang="fr-FR" sz="2000" i="1" u="sng" dirty="0">
                <a:solidFill>
                  <a:srgbClr val="0070C0"/>
                </a:solidFill>
              </a:rPr>
              <a:t>Le médecin traitant</a:t>
            </a:r>
          </a:p>
          <a:p>
            <a:pPr marL="1170403" lvl="4" indent="-341367">
              <a:spcBef>
                <a:spcPts val="533"/>
              </a:spcBef>
              <a:buSzPct val="68000"/>
              <a:buFont typeface="Wingdings 3"/>
              <a:buChar char=""/>
            </a:pPr>
            <a:r>
              <a:rPr lang="fr-FR" sz="2000" i="1" u="sng" dirty="0">
                <a:solidFill>
                  <a:srgbClr val="0070C0"/>
                </a:solidFill>
              </a:rPr>
              <a:t>Le médecin du travail</a:t>
            </a:r>
          </a:p>
          <a:p>
            <a:pPr marL="1170403" lvl="4" indent="-341367">
              <a:spcBef>
                <a:spcPts val="533"/>
              </a:spcBef>
              <a:buSzPct val="68000"/>
              <a:buFont typeface="Wingdings 3"/>
              <a:buChar char=""/>
            </a:pPr>
            <a:r>
              <a:rPr lang="fr-FR" sz="2000" b="1" u="sng" dirty="0">
                <a:solidFill>
                  <a:schemeClr val="accent2"/>
                </a:solidFill>
              </a:rPr>
              <a:t>L’employeur</a:t>
            </a:r>
            <a:r>
              <a:rPr lang="fr-FR" sz="2000" b="1" u="sng" dirty="0">
                <a:solidFill>
                  <a:srgbClr val="00B050"/>
                </a:solidFill>
              </a:rPr>
              <a:t> : </a:t>
            </a:r>
            <a:r>
              <a:rPr lang="fr-FR" sz="2000" i="1" u="sng" dirty="0">
                <a:solidFill>
                  <a:srgbClr val="0070C0"/>
                </a:solidFill>
              </a:rPr>
              <a:t>plan de prévention : enquête qualité de vie au travail</a:t>
            </a:r>
          </a:p>
          <a:p>
            <a:pPr marL="865610" lvl="3" indent="-341367">
              <a:spcBef>
                <a:spcPts val="533"/>
              </a:spcBef>
              <a:buSzPct val="68000"/>
              <a:buFont typeface="Wingdings 3"/>
              <a:buChar char=""/>
            </a:pPr>
            <a:endParaRPr lang="fr-FR" sz="2667" b="1" i="1" u="sng" dirty="0"/>
          </a:p>
          <a:p>
            <a:pPr marL="1170403" lvl="4" indent="-341367">
              <a:spcBef>
                <a:spcPts val="533"/>
              </a:spcBef>
              <a:buSzPct val="68000"/>
              <a:buFont typeface="Wingdings 3"/>
              <a:buChar char=""/>
            </a:pPr>
            <a:endParaRPr lang="fr-FR" b="1" i="1" u="sng" dirty="0"/>
          </a:p>
          <a:p>
            <a:pPr marL="865610" lvl="3" indent="-341367">
              <a:spcBef>
                <a:spcPts val="533"/>
              </a:spcBef>
              <a:buSzPct val="68000"/>
              <a:buFont typeface="Wingdings 3"/>
              <a:buChar char=""/>
            </a:pPr>
            <a:endParaRPr lang="fr-FR" b="1" i="1" u="sng" dirty="0"/>
          </a:p>
          <a:p>
            <a:pPr marL="1779987" lvl="6" indent="-341367">
              <a:spcBef>
                <a:spcPts val="533"/>
              </a:spcBef>
              <a:buSzPct val="68000"/>
              <a:buFont typeface="Wingdings 3"/>
              <a:buChar char=""/>
            </a:pPr>
            <a:endParaRPr lang="fr-FR" i="1" dirty="0">
              <a:latin typeface="Times New Roman" pitchFamily="18" charset="0"/>
              <a:cs typeface="Times New Roman" pitchFamily="18" charset="0"/>
            </a:endParaRPr>
          </a:p>
          <a:p>
            <a:pPr marL="1779987" lvl="6" indent="-341367">
              <a:spcBef>
                <a:spcPts val="533"/>
              </a:spcBef>
              <a:buSzPct val="68000"/>
              <a:buFont typeface="Wingdings 3"/>
              <a:buChar char=""/>
            </a:pPr>
            <a:endParaRPr lang="fr-FR" i="1" dirty="0">
              <a:solidFill>
                <a:srgbClr val="92D050"/>
              </a:solidFill>
              <a:latin typeface="Times New Roman" pitchFamily="18" charset="0"/>
              <a:cs typeface="Times New Roman" pitchFamily="18" charset="0"/>
            </a:endParaRPr>
          </a:p>
          <a:p>
            <a:pPr marL="1475195" lvl="5" indent="-341367">
              <a:spcBef>
                <a:spcPts val="533"/>
              </a:spcBef>
              <a:buSzPct val="68000"/>
              <a:buFont typeface="Wingdings 3"/>
              <a:buChar char=""/>
            </a:pPr>
            <a:endParaRPr lang="fr-FR" sz="2667" i="1" dirty="0">
              <a:solidFill>
                <a:srgbClr val="0070C0"/>
              </a:solidFill>
              <a:latin typeface="Times New Roman" pitchFamily="18" charset="0"/>
              <a:cs typeface="Times New Roman" pitchFamily="18" charset="0"/>
            </a:endParaRPr>
          </a:p>
          <a:p>
            <a:pPr marL="1475195" lvl="5" indent="-341367">
              <a:spcBef>
                <a:spcPts val="533"/>
              </a:spcBef>
              <a:buSzPct val="68000"/>
              <a:buFont typeface="Wingdings 3"/>
              <a:buChar char=""/>
            </a:pPr>
            <a:endParaRPr lang="fr-FR" sz="2667" i="1" dirty="0">
              <a:solidFill>
                <a:srgbClr val="FF0000"/>
              </a:solidFill>
              <a:latin typeface="Times New Roman" pitchFamily="18" charset="0"/>
              <a:cs typeface="Times New Roman" pitchFamily="18" charset="0"/>
            </a:endParaRPr>
          </a:p>
          <a:p>
            <a:pPr lvl="1" algn="ctr">
              <a:buNone/>
            </a:pPr>
            <a:endParaRPr lang="fr-FR" sz="2533" dirty="0">
              <a:solidFill>
                <a:srgbClr val="002060"/>
              </a:solidFill>
              <a:latin typeface="Times New Roman" pitchFamily="18" charset="0"/>
              <a:cs typeface="Times New Roman" pitchFamily="18" charset="0"/>
            </a:endParaRPr>
          </a:p>
          <a:p>
            <a:pPr lvl="1" algn="ctr">
              <a:buNone/>
            </a:pPr>
            <a:endParaRPr lang="fr-FR" sz="2533" dirty="0">
              <a:solidFill>
                <a:srgbClr val="002060"/>
              </a:solidFill>
              <a:latin typeface="Times New Roman" pitchFamily="18" charset="0"/>
              <a:cs typeface="Times New Roman" pitchFamily="18" charset="0"/>
            </a:endParaRPr>
          </a:p>
          <a:p>
            <a:pPr lvl="1">
              <a:buNone/>
            </a:pPr>
            <a:endParaRPr lang="fr-FR" sz="3467" b="1" dirty="0"/>
          </a:p>
          <a:p>
            <a:pPr marL="865610" lvl="3" indent="-341367">
              <a:spcBef>
                <a:spcPts val="533"/>
              </a:spcBef>
              <a:buSzPct val="68000"/>
              <a:buFont typeface="Wingdings 3"/>
              <a:buChar char=""/>
            </a:pPr>
            <a:endParaRPr lang="fr-FR" dirty="0">
              <a:solidFill>
                <a:srgbClr val="002060"/>
              </a:solidFill>
            </a:endParaRPr>
          </a:p>
        </p:txBody>
      </p:sp>
      <p:sp>
        <p:nvSpPr>
          <p:cNvPr id="6" name="Titre 2">
            <a:extLst>
              <a:ext uri="{FF2B5EF4-FFF2-40B4-BE49-F238E27FC236}">
                <a16:creationId xmlns:a16="http://schemas.microsoft.com/office/drawing/2014/main" id="{6C48651D-EF1A-C94B-97C3-365263789128}"/>
              </a:ext>
            </a:extLst>
          </p:cNvPr>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sp>
        <p:nvSpPr>
          <p:cNvPr id="8" name="Espace réservé du numéro de diapositive 7">
            <a:extLst>
              <a:ext uri="{FF2B5EF4-FFF2-40B4-BE49-F238E27FC236}">
                <a16:creationId xmlns:a16="http://schemas.microsoft.com/office/drawing/2014/main" id="{7D104017-CEF3-9B45-B76C-AEB5589C2D85}"/>
              </a:ext>
            </a:extLst>
          </p:cNvPr>
          <p:cNvSpPr>
            <a:spLocks noGrp="1"/>
          </p:cNvSpPr>
          <p:nvPr>
            <p:ph type="sldNum" sz="quarter" idx="12"/>
          </p:nvPr>
        </p:nvSpPr>
        <p:spPr/>
        <p:txBody>
          <a:bodyPr/>
          <a:lstStyle/>
          <a:p>
            <a:fld id="{D0818B26-63FD-4371-87B1-1F5474866139}" type="slidenum">
              <a:rPr lang="fr-FR" smtClean="0"/>
              <a:pPr/>
              <a:t>103</a:t>
            </a:fld>
            <a:endParaRPr lang="fr-FR"/>
          </a:p>
        </p:txBody>
      </p:sp>
    </p:spTree>
    <p:extLst>
      <p:ext uri="{BB962C8B-B14F-4D97-AF65-F5344CB8AC3E}">
        <p14:creationId xmlns:p14="http://schemas.microsoft.com/office/powerpoint/2010/main" val="36620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1"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Horizontal)">
                                      <p:cBhvr>
                                        <p:cTn id="12" dur="500"/>
                                        <p:tgtEl>
                                          <p:spTgt spid="2">
                                            <p:txEl>
                                              <p:pRg st="1" end="1"/>
                                            </p:txEl>
                                          </p:spTgt>
                                        </p:tgtEl>
                                      </p:cBhvr>
                                    </p:animEffect>
                                  </p:childTnLst>
                                </p:cTn>
                              </p:par>
                              <p:par>
                                <p:cTn id="13" presetID="16" presetClass="entr" presetSubtype="26" fill="hold" grpId="1"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Horizontal)">
                                      <p:cBhvr>
                                        <p:cTn id="15" dur="500"/>
                                        <p:tgtEl>
                                          <p:spTgt spid="2">
                                            <p:txEl>
                                              <p:pRg st="2" end="2"/>
                                            </p:txEl>
                                          </p:spTgt>
                                        </p:tgtEl>
                                      </p:cBhvr>
                                    </p:animEffect>
                                  </p:childTnLst>
                                </p:cTn>
                              </p:par>
                              <p:par>
                                <p:cTn id="16" presetID="16" presetClass="entr" presetSubtype="26" fill="hold" grpId="1"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Horizontal)">
                                      <p:cBhvr>
                                        <p:cTn id="18" dur="500"/>
                                        <p:tgtEl>
                                          <p:spTgt spid="2">
                                            <p:txEl>
                                              <p:pRg st="3" end="3"/>
                                            </p:txEl>
                                          </p:spTgt>
                                        </p:tgtEl>
                                      </p:cBhvr>
                                    </p:animEffect>
                                  </p:childTnLst>
                                </p:cTn>
                              </p:par>
                              <p:par>
                                <p:cTn id="19" presetID="16" presetClass="entr" presetSubtype="26" fill="hold" grpId="1"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Horizontal)">
                                      <p:cBhvr>
                                        <p:cTn id="21" dur="500"/>
                                        <p:tgtEl>
                                          <p:spTgt spid="2">
                                            <p:txEl>
                                              <p:pRg st="4" end="4"/>
                                            </p:txEl>
                                          </p:spTgt>
                                        </p:tgtEl>
                                      </p:cBhvr>
                                    </p:animEffect>
                                  </p:childTnLst>
                                </p:cTn>
                              </p:par>
                              <p:par>
                                <p:cTn id="22" presetID="16" presetClass="entr" presetSubtype="26" fill="hold" grpId="1"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Horizontal)">
                                      <p:cBhvr>
                                        <p:cTn id="24" dur="500"/>
                                        <p:tgtEl>
                                          <p:spTgt spid="2">
                                            <p:txEl>
                                              <p:pRg st="5" end="5"/>
                                            </p:txEl>
                                          </p:spTgt>
                                        </p:tgtEl>
                                      </p:cBhvr>
                                    </p:animEffect>
                                  </p:childTnLst>
                                </p:cTn>
                              </p:par>
                              <p:par>
                                <p:cTn id="25" presetID="16" presetClass="entr" presetSubtype="26" fill="hold" grpId="1"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Horizontal)">
                                      <p:cBhvr>
                                        <p:cTn id="27" dur="500"/>
                                        <p:tgtEl>
                                          <p:spTgt spid="2">
                                            <p:txEl>
                                              <p:pRg st="6" end="6"/>
                                            </p:txEl>
                                          </p:spTgt>
                                        </p:tgtEl>
                                      </p:cBhvr>
                                    </p:animEffect>
                                  </p:childTnLst>
                                </p:cTn>
                              </p:par>
                              <p:par>
                                <p:cTn id="28" presetID="16" presetClass="entr" presetSubtype="26" fill="hold" grpId="1"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arn(inHorizontal)">
                                      <p:cBhvr>
                                        <p:cTn id="30" dur="500"/>
                                        <p:tgtEl>
                                          <p:spTgt spid="2">
                                            <p:txEl>
                                              <p:pRg st="7" end="7"/>
                                            </p:txEl>
                                          </p:spTgt>
                                        </p:tgtEl>
                                      </p:cBhvr>
                                    </p:animEffect>
                                  </p:childTnLst>
                                </p:cTn>
                              </p:par>
                              <p:par>
                                <p:cTn id="31" presetID="16" presetClass="entr" presetSubtype="26" fill="hold" grpId="1"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barn(inHorizontal)">
                                      <p:cBhvr>
                                        <p:cTn id="33" dur="500"/>
                                        <p:tgtEl>
                                          <p:spTgt spid="2">
                                            <p:txEl>
                                              <p:pRg st="8" end="8"/>
                                            </p:txEl>
                                          </p:spTgt>
                                        </p:tgtEl>
                                      </p:cBhvr>
                                    </p:animEffect>
                                  </p:childTnLst>
                                </p:cTn>
                              </p:par>
                              <p:par>
                                <p:cTn id="34" presetID="16" presetClass="entr" presetSubtype="26" fill="hold" grpId="1"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barn(inHorizontal)">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4679FB-B496-4A5B-82F0-C2BBA565E182}"/>
              </a:ext>
            </a:extLst>
          </p:cNvPr>
          <p:cNvSpPr>
            <a:spLocks noGrp="1"/>
          </p:cNvSpPr>
          <p:nvPr>
            <p:ph type="ctrTitle"/>
          </p:nvPr>
        </p:nvSpPr>
        <p:spPr>
          <a:xfrm>
            <a:off x="1695797" y="2729382"/>
            <a:ext cx="7847214" cy="2439683"/>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normAutofit/>
          </a:bodyPr>
          <a:lstStyle/>
          <a:p>
            <a:pPr algn="ctr"/>
            <a:r>
              <a:rPr lang="fr-FR" sz="5400" dirty="0">
                <a:solidFill>
                  <a:schemeClr val="accent5">
                    <a:lumMod val="75000"/>
                  </a:schemeClr>
                </a:solidFill>
                <a:latin typeface="+mn-lt"/>
              </a:rPr>
              <a:t>Partenariat </a:t>
            </a:r>
            <a:br>
              <a:rPr lang="fr-FR" sz="5400" dirty="0">
                <a:solidFill>
                  <a:schemeClr val="accent5">
                    <a:lumMod val="75000"/>
                  </a:schemeClr>
                </a:solidFill>
                <a:latin typeface="+mn-lt"/>
              </a:rPr>
            </a:br>
            <a:r>
              <a:rPr lang="fr-FR" sz="5400" dirty="0">
                <a:solidFill>
                  <a:schemeClr val="accent5">
                    <a:lumMod val="75000"/>
                  </a:schemeClr>
                </a:solidFill>
                <a:latin typeface="+mn-lt"/>
              </a:rPr>
              <a:t>MGEN/RECTORAT</a:t>
            </a:r>
            <a:endParaRPr lang="fr-FR" sz="5400" dirty="0">
              <a:solidFill>
                <a:schemeClr val="accent5">
                  <a:lumMod val="75000"/>
                </a:schemeClr>
              </a:solidFill>
              <a:latin typeface="+mn-lt"/>
              <a:cs typeface="Calibri"/>
            </a:endParaRPr>
          </a:p>
        </p:txBody>
      </p:sp>
      <p:pic>
        <p:nvPicPr>
          <p:cNvPr id="4" name="Image 3">
            <a:extLst>
              <a:ext uri="{FF2B5EF4-FFF2-40B4-BE49-F238E27FC236}">
                <a16:creationId xmlns:a16="http://schemas.microsoft.com/office/drawing/2014/main" id="{5F1AD8A9-98B4-425C-BB2F-0B5F9C0A143F}"/>
              </a:ext>
            </a:extLst>
          </p:cNvPr>
          <p:cNvPicPr>
            <a:picLocks noChangeAspect="1"/>
          </p:cNvPicPr>
          <p:nvPr/>
        </p:nvPicPr>
        <p:blipFill rotWithShape="1">
          <a:blip r:embed="rId2" cstate="print"/>
          <a:srcRect t="3518" r="-1" b="-1"/>
          <a:stretch/>
        </p:blipFill>
        <p:spPr>
          <a:xfrm>
            <a:off x="1080655" y="943986"/>
            <a:ext cx="2045987" cy="2438701"/>
          </a:xfrm>
          <a:prstGeom prst="rect">
            <a:avLst/>
          </a:prstGeom>
        </p:spPr>
      </p:pic>
      <p:pic>
        <p:nvPicPr>
          <p:cNvPr id="3" name="Image 4">
            <a:extLst>
              <a:ext uri="{FF2B5EF4-FFF2-40B4-BE49-F238E27FC236}">
                <a16:creationId xmlns:a16="http://schemas.microsoft.com/office/drawing/2014/main" id="{A77360EB-C9C7-4429-AFFE-4D7DC9C98E10}"/>
              </a:ext>
            </a:extLst>
          </p:cNvPr>
          <p:cNvPicPr>
            <a:picLocks noChangeAspect="1"/>
          </p:cNvPicPr>
          <p:nvPr/>
        </p:nvPicPr>
        <p:blipFill>
          <a:blip r:embed="rId3" cstate="print"/>
          <a:stretch>
            <a:fillRect/>
          </a:stretch>
        </p:blipFill>
        <p:spPr>
          <a:xfrm>
            <a:off x="6960337" y="1231531"/>
            <a:ext cx="2873620" cy="1655792"/>
          </a:xfrm>
          <a:prstGeom prst="rect">
            <a:avLst/>
          </a:prstGeom>
        </p:spPr>
      </p:pic>
    </p:spTree>
    <p:extLst>
      <p:ext uri="{BB962C8B-B14F-4D97-AF65-F5344CB8AC3E}">
        <p14:creationId xmlns:p14="http://schemas.microsoft.com/office/powerpoint/2010/main" val="338459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7411B-B330-064D-916A-3FFE4F26F1A3}"/>
              </a:ext>
            </a:extLst>
          </p:cNvPr>
          <p:cNvSpPr>
            <a:spLocks noGrp="1"/>
          </p:cNvSpPr>
          <p:nvPr>
            <p:ph type="title"/>
          </p:nvPr>
        </p:nvSpPr>
        <p:spPr>
          <a:xfrm>
            <a:off x="677334" y="341376"/>
            <a:ext cx="8596668" cy="670562"/>
          </a:xfrm>
        </p:spPr>
        <p:txBody>
          <a:bodyPr anchor="ctr"/>
          <a:lstStyle/>
          <a:p>
            <a:pPr algn="ctr"/>
            <a:r>
              <a:rPr lang="fr-FR" sz="3200" b="1" dirty="0">
                <a:solidFill>
                  <a:schemeClr val="accent2"/>
                </a:solidFill>
              </a:rPr>
              <a:t>INTRODUCTION</a:t>
            </a:r>
          </a:p>
        </p:txBody>
      </p:sp>
      <p:sp>
        <p:nvSpPr>
          <p:cNvPr id="3" name="Espace réservé du contenu 2">
            <a:extLst>
              <a:ext uri="{FF2B5EF4-FFF2-40B4-BE49-F238E27FC236}">
                <a16:creationId xmlns:a16="http://schemas.microsoft.com/office/drawing/2014/main" id="{3F23EBD0-80A4-6242-93C1-93D2F34A926F}"/>
              </a:ext>
            </a:extLst>
          </p:cNvPr>
          <p:cNvSpPr>
            <a:spLocks noGrp="1"/>
          </p:cNvSpPr>
          <p:nvPr>
            <p:ph idx="1"/>
          </p:nvPr>
        </p:nvSpPr>
        <p:spPr>
          <a:xfrm>
            <a:off x="1055286" y="1584961"/>
            <a:ext cx="8820234" cy="4505170"/>
          </a:xfrm>
        </p:spPr>
        <p:txBody>
          <a:bodyPr anchor="ctr">
            <a:normAutofit/>
          </a:bodyPr>
          <a:lstStyle/>
          <a:p>
            <a:pPr algn="just"/>
            <a:r>
              <a:rPr lang="fr-FR" sz="2400" dirty="0">
                <a:cs typeface="Calibri"/>
              </a:rPr>
              <a:t>Un Accord Cadre entre le Ministère de l’Éducation Nationale de la Jeunesse et des Sport et la MGEN du 23/11/2018 vise la prévention des risques professionnels en développant des actions communes à travers le dispositif des réseaux Prévention, Aide et Suivi (P.A.S), réseau au profit de tous les personnels de l’académie.</a:t>
            </a:r>
          </a:p>
          <a:p>
            <a:pPr algn="just"/>
            <a:r>
              <a:rPr lang="fr-FR" sz="2400" dirty="0">
                <a:cs typeface="Calibri"/>
              </a:rPr>
              <a:t>Le Rectorat de la Guadeloupe et la section MGEN de Guadeloupe s’inscrivent dans ce dispositif pour favoriser la santé au travail et le maintien dans l’emploi des personnels.</a:t>
            </a:r>
          </a:p>
          <a:p>
            <a:pPr marL="0" indent="0" algn="just">
              <a:buNone/>
            </a:pPr>
            <a:endParaRPr lang="fr-FR" sz="2400" dirty="0">
              <a:cs typeface="Calibri"/>
            </a:endParaRPr>
          </a:p>
          <a:p>
            <a:endParaRPr lang="fr-FR" dirty="0"/>
          </a:p>
        </p:txBody>
      </p:sp>
      <p:sp>
        <p:nvSpPr>
          <p:cNvPr id="5" name="Espace réservé du numéro de diapositive 4">
            <a:extLst>
              <a:ext uri="{FF2B5EF4-FFF2-40B4-BE49-F238E27FC236}">
                <a16:creationId xmlns:a16="http://schemas.microsoft.com/office/drawing/2014/main" id="{34C5430C-184E-7844-AA60-43589EE3DE2D}"/>
              </a:ext>
            </a:extLst>
          </p:cNvPr>
          <p:cNvSpPr>
            <a:spLocks noGrp="1"/>
          </p:cNvSpPr>
          <p:nvPr>
            <p:ph type="sldNum" sz="quarter" idx="12"/>
          </p:nvPr>
        </p:nvSpPr>
        <p:spPr/>
        <p:txBody>
          <a:bodyPr/>
          <a:lstStyle/>
          <a:p>
            <a:fld id="{D0818B26-63FD-4371-87B1-1F5474866139}" type="slidenum">
              <a:rPr lang="fr-FR" smtClean="0"/>
              <a:pPr/>
              <a:t>105</a:t>
            </a:fld>
            <a:endParaRPr lang="fr-FR"/>
          </a:p>
        </p:txBody>
      </p:sp>
    </p:spTree>
    <p:extLst>
      <p:ext uri="{BB962C8B-B14F-4D97-AF65-F5344CB8AC3E}">
        <p14:creationId xmlns:p14="http://schemas.microsoft.com/office/powerpoint/2010/main" val="3406206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B71AF32-CF3F-49AE-84C6-13F82A6330CF}"/>
              </a:ext>
            </a:extLst>
          </p:cNvPr>
          <p:cNvSpPr>
            <a:spLocks noGrp="1"/>
          </p:cNvSpPr>
          <p:nvPr>
            <p:ph sz="half" idx="2"/>
          </p:nvPr>
        </p:nvSpPr>
        <p:spPr>
          <a:xfrm>
            <a:off x="716021" y="1330195"/>
            <a:ext cx="9037579" cy="4333048"/>
          </a:xfrm>
        </p:spPr>
        <p:txBody>
          <a:bodyPr vert="horz" lIns="91440" tIns="45720" rIns="91440" bIns="45720" rtlCol="0" anchor="t">
            <a:normAutofit lnSpcReduction="10000"/>
          </a:bodyPr>
          <a:lstStyle/>
          <a:p>
            <a:pPr marL="0" indent="0" algn="just">
              <a:buNone/>
            </a:pPr>
            <a:r>
              <a:rPr lang="fr-FR" sz="2400" b="1" dirty="0">
                <a:cs typeface="Calibri"/>
              </a:rPr>
              <a:t>OBJECTIF: </a:t>
            </a:r>
            <a:r>
              <a:rPr lang="fr-FR" sz="2400" dirty="0">
                <a:cs typeface="Calibri"/>
              </a:rPr>
              <a:t>Mise en œuvre d'un Réseau de Prévention, d'Aide et de Suivi au profit des personnels de l'Académie dans le but de favoriser la santé au travail et le maintien dans l'emploi des personnels soumis à des risques professionnels ou fragilisés ou atteints par des affections entrainant une difficulté dans leurs exercices professionnels.</a:t>
            </a:r>
          </a:p>
          <a:p>
            <a:pPr algn="just">
              <a:buFont typeface="Wingdings" panose="020B0604020202020204" pitchFamily="34" charset="0"/>
              <a:buChar char="§"/>
            </a:pPr>
            <a:endParaRPr lang="fr-FR" sz="2400" dirty="0">
              <a:cs typeface="Calibri"/>
            </a:endParaRPr>
          </a:p>
          <a:p>
            <a:pPr algn="just"/>
            <a:r>
              <a:rPr lang="fr-FR" sz="2400" dirty="0">
                <a:cs typeface="Calibri"/>
              </a:rPr>
              <a:t>Mise en place d'un Espace d'Accueil et d'Ecoute (EAE) dans les locaux de la MGEN permettant 3 entretiens annuels avec une psychologue en face à face ou par téléphone. Service anonyme, confidentiel et gratuit</a:t>
            </a:r>
            <a:r>
              <a:rPr lang="fr-FR" dirty="0">
                <a:cs typeface="Calibri"/>
              </a:rPr>
              <a:t>.</a:t>
            </a:r>
          </a:p>
        </p:txBody>
      </p:sp>
      <p:sp>
        <p:nvSpPr>
          <p:cNvPr id="6" name="Espace réservé du contenu 5">
            <a:extLst>
              <a:ext uri="{FF2B5EF4-FFF2-40B4-BE49-F238E27FC236}">
                <a16:creationId xmlns:a16="http://schemas.microsoft.com/office/drawing/2014/main" id="{74518FDB-7710-4561-868C-4393EE18F195}"/>
              </a:ext>
            </a:extLst>
          </p:cNvPr>
          <p:cNvSpPr>
            <a:spLocks noGrp="1"/>
          </p:cNvSpPr>
          <p:nvPr>
            <p:ph sz="quarter" idx="4"/>
          </p:nvPr>
        </p:nvSpPr>
        <p:spPr>
          <a:xfrm>
            <a:off x="6172200" y="3496719"/>
            <a:ext cx="5183188" cy="3684588"/>
          </a:xfrm>
        </p:spPr>
        <p:txBody>
          <a:bodyPr vert="horz" lIns="91440" tIns="45720" rIns="91440" bIns="45720" rtlCol="0" anchor="t">
            <a:normAutofit/>
          </a:bodyPr>
          <a:lstStyle/>
          <a:p>
            <a:endParaRPr lang="en-US">
              <a:ea typeface="+mn-lt"/>
              <a:cs typeface="+mn-lt"/>
            </a:endParaRPr>
          </a:p>
          <a:p>
            <a:pPr marL="0" indent="0">
              <a:buNone/>
            </a:pPr>
            <a:endParaRPr lang="en-US">
              <a:cs typeface="Calibri"/>
            </a:endParaRPr>
          </a:p>
        </p:txBody>
      </p:sp>
      <p:sp>
        <p:nvSpPr>
          <p:cNvPr id="7" name="ZoneTexte 6">
            <a:extLst>
              <a:ext uri="{FF2B5EF4-FFF2-40B4-BE49-F238E27FC236}">
                <a16:creationId xmlns:a16="http://schemas.microsoft.com/office/drawing/2014/main" id="{12242B3C-9E8C-40FE-8F8C-965DED17482D}"/>
              </a:ext>
            </a:extLst>
          </p:cNvPr>
          <p:cNvSpPr txBox="1"/>
          <p:nvPr/>
        </p:nvSpPr>
        <p:spPr>
          <a:xfrm>
            <a:off x="3501314" y="306002"/>
            <a:ext cx="41471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chemeClr val="accent2"/>
                </a:solidFill>
                <a:latin typeface="+mj-lt"/>
                <a:ea typeface="+mj-ea"/>
                <a:cs typeface="+mj-cs"/>
              </a:rPr>
              <a:t>RÉSEAU PAS</a:t>
            </a:r>
          </a:p>
        </p:txBody>
      </p:sp>
      <p:sp>
        <p:nvSpPr>
          <p:cNvPr id="2" name="Espace réservé du contenu 3">
            <a:extLst>
              <a:ext uri="{FF2B5EF4-FFF2-40B4-BE49-F238E27FC236}">
                <a16:creationId xmlns:a16="http://schemas.microsoft.com/office/drawing/2014/main" id="{62947D72-3768-470C-8E86-E222BCC65E49}"/>
              </a:ext>
            </a:extLst>
          </p:cNvPr>
          <p:cNvSpPr txBox="1">
            <a:spLocks/>
          </p:cNvSpPr>
          <p:nvPr/>
        </p:nvSpPr>
        <p:spPr>
          <a:xfrm>
            <a:off x="4398095" y="5562231"/>
            <a:ext cx="6500812" cy="1080859"/>
          </a:xfrm>
          <a:prstGeom prst="rect">
            <a:avLst/>
          </a:prstGeom>
          <a:solidFill>
            <a:schemeClr val="bg1"/>
          </a:solidFill>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B050"/>
                </a:solidFill>
                <a:cs typeface="Calibri"/>
              </a:rPr>
              <a:t>Contacter MGEN: 0821 011 971</a:t>
            </a:r>
          </a:p>
          <a:p>
            <a:r>
              <a:rPr lang="fr-FR" dirty="0">
                <a:solidFill>
                  <a:srgbClr val="00B050"/>
                </a:solidFill>
                <a:cs typeface="Calibri"/>
              </a:rPr>
              <a:t>Contacter la plateforme EAE: 0805 500 005 appel gratuit</a:t>
            </a:r>
          </a:p>
        </p:txBody>
      </p:sp>
      <p:sp>
        <p:nvSpPr>
          <p:cNvPr id="5" name="Espace réservé du numéro de diapositive 4"/>
          <p:cNvSpPr>
            <a:spLocks noGrp="1"/>
          </p:cNvSpPr>
          <p:nvPr>
            <p:ph type="sldNum" sz="quarter" idx="12"/>
          </p:nvPr>
        </p:nvSpPr>
        <p:spPr/>
        <p:txBody>
          <a:bodyPr/>
          <a:lstStyle/>
          <a:p>
            <a:fld id="{D0818B26-63FD-4371-87B1-1F5474866139}" type="slidenum">
              <a:rPr lang="fr-FR" smtClean="0"/>
              <a:pPr/>
              <a:t>106</a:t>
            </a:fld>
            <a:endParaRPr lang="fr-FR"/>
          </a:p>
        </p:txBody>
      </p:sp>
      <p:sp>
        <p:nvSpPr>
          <p:cNvPr id="8" name="Espace réservé du pied de page 7"/>
          <p:cNvSpPr txBox="1">
            <a:spLocks/>
          </p:cNvSpPr>
          <p:nvPr/>
        </p:nvSpPr>
        <p:spPr>
          <a:xfrm>
            <a:off x="662725" y="6415435"/>
            <a:ext cx="6297612" cy="365125"/>
          </a:xfrm>
          <a:prstGeom prst="rect">
            <a:avLst/>
          </a:prstGeom>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JOURNÉE DE PREVENTION ACADÉMIQUE - Mercredi 19 mai 2021</a:t>
            </a:r>
            <a:endParaRPr lang="fr-FR" dirty="0"/>
          </a:p>
        </p:txBody>
      </p:sp>
    </p:spTree>
    <p:extLst>
      <p:ext uri="{BB962C8B-B14F-4D97-AF65-F5344CB8AC3E}">
        <p14:creationId xmlns:p14="http://schemas.microsoft.com/office/powerpoint/2010/main" val="27696365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B71AF32-CF3F-49AE-84C6-13F82A6330CF}"/>
              </a:ext>
            </a:extLst>
          </p:cNvPr>
          <p:cNvSpPr>
            <a:spLocks noGrp="1"/>
          </p:cNvSpPr>
          <p:nvPr>
            <p:ph sz="half" idx="2"/>
          </p:nvPr>
        </p:nvSpPr>
        <p:spPr>
          <a:xfrm>
            <a:off x="646748" y="903970"/>
            <a:ext cx="11258240" cy="3001145"/>
          </a:xfrm>
        </p:spPr>
        <p:txBody>
          <a:bodyPr vert="horz" lIns="91440" tIns="45720" rIns="91440" bIns="45720" rtlCol="0" anchor="t">
            <a:normAutofit/>
          </a:bodyPr>
          <a:lstStyle/>
          <a:p>
            <a:pPr marL="0" indent="0">
              <a:buNone/>
            </a:pPr>
            <a:r>
              <a:rPr lang="fr-FR" sz="2000" dirty="0">
                <a:cs typeface="Calibri"/>
              </a:rPr>
              <a:t>Mise en place d'actions de prévention et de promotion de la qualité de vie au travail à destination des personnels, des professionnels, des encadrants.</a:t>
            </a:r>
            <a:endParaRPr lang="fr-FR" sz="2000" dirty="0"/>
          </a:p>
          <a:p>
            <a:pPr marL="0" indent="0">
              <a:buNone/>
            </a:pPr>
            <a:endParaRPr lang="fr-FR" sz="2000" dirty="0">
              <a:cs typeface="Calibri"/>
            </a:endParaRPr>
          </a:p>
          <a:p>
            <a:pPr marL="0" indent="0">
              <a:buNone/>
            </a:pPr>
            <a:endParaRPr lang="fr-FR" sz="2400" dirty="0">
              <a:cs typeface="Calibri"/>
            </a:endParaRPr>
          </a:p>
        </p:txBody>
      </p:sp>
      <p:sp>
        <p:nvSpPr>
          <p:cNvPr id="7" name="ZoneTexte 6">
            <a:extLst>
              <a:ext uri="{FF2B5EF4-FFF2-40B4-BE49-F238E27FC236}">
                <a16:creationId xmlns:a16="http://schemas.microsoft.com/office/drawing/2014/main" id="{12242B3C-9E8C-40FE-8F8C-965DED17482D}"/>
              </a:ext>
            </a:extLst>
          </p:cNvPr>
          <p:cNvSpPr txBox="1"/>
          <p:nvPr/>
        </p:nvSpPr>
        <p:spPr>
          <a:xfrm>
            <a:off x="3873873" y="260543"/>
            <a:ext cx="41471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chemeClr val="accent2"/>
                </a:solidFill>
                <a:latin typeface="+mj-lt"/>
                <a:ea typeface="+mj-ea"/>
                <a:cs typeface="+mj-cs"/>
              </a:rPr>
              <a:t>RÉSEAU PAS</a:t>
            </a:r>
          </a:p>
        </p:txBody>
      </p:sp>
      <p:sp>
        <p:nvSpPr>
          <p:cNvPr id="2" name="Espace réservé du contenu 3">
            <a:extLst>
              <a:ext uri="{FF2B5EF4-FFF2-40B4-BE49-F238E27FC236}">
                <a16:creationId xmlns:a16="http://schemas.microsoft.com/office/drawing/2014/main" id="{62947D72-3768-470C-8E86-E222BCC65E49}"/>
              </a:ext>
            </a:extLst>
          </p:cNvPr>
          <p:cNvSpPr txBox="1">
            <a:spLocks/>
          </p:cNvSpPr>
          <p:nvPr/>
        </p:nvSpPr>
        <p:spPr>
          <a:xfrm>
            <a:off x="7607067" y="5840231"/>
            <a:ext cx="4297921" cy="707753"/>
          </a:xfrm>
          <a:prstGeom prst="rect">
            <a:avLst/>
          </a:prstGeom>
          <a:solidFill>
            <a:schemeClr val="bg1"/>
          </a:solidFill>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B050"/>
                </a:solidFill>
                <a:cs typeface="Calibri"/>
              </a:rPr>
              <a:t>Contacter la DRRH</a:t>
            </a:r>
          </a:p>
          <a:p>
            <a:r>
              <a:rPr lang="fr-FR" dirty="0">
                <a:solidFill>
                  <a:srgbClr val="00B050"/>
                </a:solidFill>
                <a:cs typeface="Calibri"/>
              </a:rPr>
              <a:t>Ce.drrh@ac-guadeloupe.fr</a:t>
            </a:r>
          </a:p>
        </p:txBody>
      </p:sp>
      <p:sp>
        <p:nvSpPr>
          <p:cNvPr id="3" name="Espace réservé du contenu 3">
            <a:extLst>
              <a:ext uri="{FF2B5EF4-FFF2-40B4-BE49-F238E27FC236}">
                <a16:creationId xmlns:a16="http://schemas.microsoft.com/office/drawing/2014/main" id="{5B3C7422-E1AE-4998-9C2E-F0D6EC9110D4}"/>
              </a:ext>
            </a:extLst>
          </p:cNvPr>
          <p:cNvSpPr txBox="1">
            <a:spLocks/>
          </p:cNvSpPr>
          <p:nvPr/>
        </p:nvSpPr>
        <p:spPr>
          <a:xfrm>
            <a:off x="729927" y="3302408"/>
            <a:ext cx="11258240" cy="21738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cs typeface="Calibri"/>
              </a:rPr>
              <a:t> Les thématiques</a:t>
            </a:r>
          </a:p>
          <a:p>
            <a:pPr marL="457200" indent="-457200"/>
            <a:endParaRPr lang="fr-FR" dirty="0">
              <a:cs typeface="Calibri"/>
            </a:endParaRPr>
          </a:p>
          <a:p>
            <a:pPr marL="0" indent="0">
              <a:buNone/>
            </a:pPr>
            <a:endParaRPr lang="fr-FR" dirty="0">
              <a:cs typeface="Calibri"/>
            </a:endParaRPr>
          </a:p>
        </p:txBody>
      </p:sp>
      <p:graphicFrame>
        <p:nvGraphicFramePr>
          <p:cNvPr id="5" name="Tableau 7">
            <a:extLst>
              <a:ext uri="{FF2B5EF4-FFF2-40B4-BE49-F238E27FC236}">
                <a16:creationId xmlns:a16="http://schemas.microsoft.com/office/drawing/2014/main" id="{189C4FE5-E28C-4063-B029-EF2C0D1FDAF1}"/>
              </a:ext>
            </a:extLst>
          </p:cNvPr>
          <p:cNvGraphicFramePr>
            <a:graphicFrameLocks noGrp="1"/>
          </p:cNvGraphicFramePr>
          <p:nvPr/>
        </p:nvGraphicFramePr>
        <p:xfrm>
          <a:off x="3778152" y="1702180"/>
          <a:ext cx="4242908" cy="1479051"/>
        </p:xfrm>
        <a:graphic>
          <a:graphicData uri="http://schemas.openxmlformats.org/drawingml/2006/table">
            <a:tbl>
              <a:tblPr firstRow="1" bandRow="1">
                <a:tableStyleId>{0505E3EF-67EA-436B-97B2-0124C06EBD24}</a:tableStyleId>
              </a:tblPr>
              <a:tblGrid>
                <a:gridCol w="4242908">
                  <a:extLst>
                    <a:ext uri="{9D8B030D-6E8A-4147-A177-3AD203B41FA5}">
                      <a16:colId xmlns:a16="http://schemas.microsoft.com/office/drawing/2014/main" val="2265130998"/>
                    </a:ext>
                  </a:extLst>
                </a:gridCol>
              </a:tblGrid>
              <a:tr h="366531">
                <a:tc>
                  <a:txBody>
                    <a:bodyPr/>
                    <a:lstStyle/>
                    <a:p>
                      <a:r>
                        <a:rPr lang="fr-FR" sz="1800" b="0" i="0" u="none" strike="noStrike" kern="1200" dirty="0">
                          <a:solidFill>
                            <a:schemeClr val="dk1"/>
                          </a:solidFill>
                          <a:latin typeface="Calibri"/>
                          <a:ea typeface="+mn-ea"/>
                          <a:cs typeface="+mn-cs"/>
                        </a:rPr>
                        <a:t>Conférences </a:t>
                      </a:r>
                    </a:p>
                  </a:txBody>
                  <a:tcPr/>
                </a:tc>
                <a:extLst>
                  <a:ext uri="{0D108BD9-81ED-4DB2-BD59-A6C34878D82A}">
                    <a16:rowId xmlns:a16="http://schemas.microsoft.com/office/drawing/2014/main" val="3013230399"/>
                  </a:ext>
                </a:extLst>
              </a:tr>
              <a:tr h="370840">
                <a:tc>
                  <a:txBody>
                    <a:bodyPr/>
                    <a:lstStyle/>
                    <a:p>
                      <a:pPr lvl="0">
                        <a:buNone/>
                      </a:pPr>
                      <a:r>
                        <a:rPr lang="fr-FR" sz="1800" b="0" i="0" u="none" strike="noStrike" noProof="0" dirty="0">
                          <a:latin typeface="Calibri"/>
                        </a:rPr>
                        <a:t>Groupes d'échanges de pratiques</a:t>
                      </a:r>
                      <a:endParaRPr lang="fr-FR" dirty="0"/>
                    </a:p>
                  </a:txBody>
                  <a:tcPr/>
                </a:tc>
                <a:extLst>
                  <a:ext uri="{0D108BD9-81ED-4DB2-BD59-A6C34878D82A}">
                    <a16:rowId xmlns:a16="http://schemas.microsoft.com/office/drawing/2014/main" val="3631614573"/>
                  </a:ext>
                </a:extLst>
              </a:tr>
              <a:tr h="370840">
                <a:tc>
                  <a:txBody>
                    <a:bodyPr/>
                    <a:lstStyle/>
                    <a:p>
                      <a:pPr lvl="0">
                        <a:buNone/>
                      </a:pPr>
                      <a:r>
                        <a:rPr lang="fr-FR" sz="1800" b="0" i="0" u="none" strike="noStrike" noProof="0" dirty="0">
                          <a:latin typeface="Calibri"/>
                        </a:rPr>
                        <a:t>Ateliers</a:t>
                      </a:r>
                      <a:endParaRPr lang="fr-FR" dirty="0"/>
                    </a:p>
                  </a:txBody>
                  <a:tcPr/>
                </a:tc>
                <a:extLst>
                  <a:ext uri="{0D108BD9-81ED-4DB2-BD59-A6C34878D82A}">
                    <a16:rowId xmlns:a16="http://schemas.microsoft.com/office/drawing/2014/main" val="2251834760"/>
                  </a:ext>
                </a:extLst>
              </a:tr>
              <a:tr h="370840">
                <a:tc>
                  <a:txBody>
                    <a:bodyPr/>
                    <a:lstStyle/>
                    <a:p>
                      <a:pPr lvl="0">
                        <a:buNone/>
                      </a:pPr>
                      <a:r>
                        <a:rPr lang="fr-FR" sz="1800" b="0" i="0" u="none" strike="noStrike" noProof="0" dirty="0">
                          <a:latin typeface="Calibri"/>
                        </a:rPr>
                        <a:t>Plaquettes d'information</a:t>
                      </a:r>
                      <a:endParaRPr lang="fr-FR" dirty="0"/>
                    </a:p>
                  </a:txBody>
                  <a:tcPr/>
                </a:tc>
                <a:extLst>
                  <a:ext uri="{0D108BD9-81ED-4DB2-BD59-A6C34878D82A}">
                    <a16:rowId xmlns:a16="http://schemas.microsoft.com/office/drawing/2014/main" val="1060672744"/>
                  </a:ext>
                </a:extLst>
              </a:tr>
            </a:tbl>
          </a:graphicData>
        </a:graphic>
      </p:graphicFrame>
      <p:graphicFrame>
        <p:nvGraphicFramePr>
          <p:cNvPr id="8" name="Tableau 7">
            <a:extLst>
              <a:ext uri="{FF2B5EF4-FFF2-40B4-BE49-F238E27FC236}">
                <a16:creationId xmlns:a16="http://schemas.microsoft.com/office/drawing/2014/main" id="{12BE2CA1-42C8-43D4-8686-46AA6B7456FD}"/>
              </a:ext>
            </a:extLst>
          </p:cNvPr>
          <p:cNvGraphicFramePr>
            <a:graphicFrameLocks noGrp="1"/>
          </p:cNvGraphicFramePr>
          <p:nvPr/>
        </p:nvGraphicFramePr>
        <p:xfrm>
          <a:off x="964626" y="3878498"/>
          <a:ext cx="7439541" cy="1656393"/>
        </p:xfrm>
        <a:graphic>
          <a:graphicData uri="http://schemas.openxmlformats.org/drawingml/2006/table">
            <a:tbl>
              <a:tblPr firstRow="1" bandRow="1">
                <a:tableStyleId>{0505E3EF-67EA-436B-97B2-0124C06EBD24}</a:tableStyleId>
              </a:tblPr>
              <a:tblGrid>
                <a:gridCol w="7439541">
                  <a:extLst>
                    <a:ext uri="{9D8B030D-6E8A-4147-A177-3AD203B41FA5}">
                      <a16:colId xmlns:a16="http://schemas.microsoft.com/office/drawing/2014/main" val="2265130998"/>
                    </a:ext>
                  </a:extLst>
                </a:gridCol>
              </a:tblGrid>
              <a:tr h="543873">
                <a:tc>
                  <a:txBody>
                    <a:bodyPr/>
                    <a:lstStyle/>
                    <a:p>
                      <a:pPr lvl="0">
                        <a:buNone/>
                      </a:pPr>
                      <a:r>
                        <a:rPr lang="fr-FR" sz="2000" b="0" i="0" u="none" strike="noStrike" noProof="0" dirty="0">
                          <a:latin typeface="Calibri"/>
                        </a:rPr>
                        <a:t>Risques psychosociaux (violence, gestion du stress, addictions...)</a:t>
                      </a:r>
                      <a:endParaRPr lang="fr-FR" sz="2000" b="0" dirty="0"/>
                    </a:p>
                  </a:txBody>
                  <a:tcPr/>
                </a:tc>
                <a:extLst>
                  <a:ext uri="{0D108BD9-81ED-4DB2-BD59-A6C34878D82A}">
                    <a16:rowId xmlns:a16="http://schemas.microsoft.com/office/drawing/2014/main" val="3013230399"/>
                  </a:ext>
                </a:extLst>
              </a:tr>
              <a:tr h="370840">
                <a:tc>
                  <a:txBody>
                    <a:bodyPr/>
                    <a:lstStyle/>
                    <a:p>
                      <a:pPr lvl="0">
                        <a:buNone/>
                      </a:pPr>
                      <a:r>
                        <a:rPr lang="fr-FR" sz="1800" b="0" i="0" u="none" strike="noStrike" noProof="0" dirty="0"/>
                        <a:t>Prévention des TMS (gestes et postures)</a:t>
                      </a:r>
                      <a:endParaRPr lang="fr-FR" dirty="0"/>
                    </a:p>
                  </a:txBody>
                  <a:tcPr/>
                </a:tc>
                <a:extLst>
                  <a:ext uri="{0D108BD9-81ED-4DB2-BD59-A6C34878D82A}">
                    <a16:rowId xmlns:a16="http://schemas.microsoft.com/office/drawing/2014/main" val="3631614573"/>
                  </a:ext>
                </a:extLst>
              </a:tr>
              <a:tr h="370840">
                <a:tc>
                  <a:txBody>
                    <a:bodyPr/>
                    <a:lstStyle/>
                    <a:p>
                      <a:pPr lvl="0">
                        <a:buNone/>
                      </a:pPr>
                      <a:r>
                        <a:rPr lang="fr-FR" sz="1800" b="0" i="0" u="none" strike="noStrike" noProof="0" dirty="0"/>
                        <a:t>Troubles ORL: voix, audition</a:t>
                      </a:r>
                      <a:endParaRPr lang="fr-FR" dirty="0"/>
                    </a:p>
                  </a:txBody>
                  <a:tcPr/>
                </a:tc>
                <a:extLst>
                  <a:ext uri="{0D108BD9-81ED-4DB2-BD59-A6C34878D82A}">
                    <a16:rowId xmlns:a16="http://schemas.microsoft.com/office/drawing/2014/main" val="2251834760"/>
                  </a:ext>
                </a:extLst>
              </a:tr>
              <a:tr h="370840">
                <a:tc>
                  <a:txBody>
                    <a:bodyPr/>
                    <a:lstStyle/>
                    <a:p>
                      <a:pPr lvl="0">
                        <a:buNone/>
                      </a:pPr>
                      <a:r>
                        <a:rPr lang="fr-FR" sz="1800" b="0" i="0" u="none" strike="noStrike" noProof="0" dirty="0"/>
                        <a:t>Actions en faveur des personnels de direction</a:t>
                      </a:r>
                      <a:endParaRPr lang="fr-FR" dirty="0"/>
                    </a:p>
                  </a:txBody>
                  <a:tcPr/>
                </a:tc>
                <a:extLst>
                  <a:ext uri="{0D108BD9-81ED-4DB2-BD59-A6C34878D82A}">
                    <a16:rowId xmlns:a16="http://schemas.microsoft.com/office/drawing/2014/main" val="1060672744"/>
                  </a:ext>
                </a:extLst>
              </a:tr>
            </a:tbl>
          </a:graphicData>
        </a:graphic>
      </p:graphicFrame>
      <p:sp>
        <p:nvSpPr>
          <p:cNvPr id="11" name="Espace réservé du numéro de diapositive 10"/>
          <p:cNvSpPr>
            <a:spLocks noGrp="1"/>
          </p:cNvSpPr>
          <p:nvPr>
            <p:ph type="sldNum" sz="quarter" idx="12"/>
          </p:nvPr>
        </p:nvSpPr>
        <p:spPr/>
        <p:txBody>
          <a:bodyPr/>
          <a:lstStyle/>
          <a:p>
            <a:fld id="{D0818B26-63FD-4371-87B1-1F5474866139}" type="slidenum">
              <a:rPr lang="fr-FR" smtClean="0"/>
              <a:pPr/>
              <a:t>107</a:t>
            </a:fld>
            <a:endParaRPr lang="fr-FR"/>
          </a:p>
        </p:txBody>
      </p:sp>
    </p:spTree>
    <p:extLst>
      <p:ext uri="{BB962C8B-B14F-4D97-AF65-F5344CB8AC3E}">
        <p14:creationId xmlns:p14="http://schemas.microsoft.com/office/powerpoint/2010/main" val="40925319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B71AF32-CF3F-49AE-84C6-13F82A6330CF}"/>
              </a:ext>
            </a:extLst>
          </p:cNvPr>
          <p:cNvSpPr>
            <a:spLocks noGrp="1"/>
          </p:cNvSpPr>
          <p:nvPr>
            <p:ph sz="half" idx="2"/>
          </p:nvPr>
        </p:nvSpPr>
        <p:spPr>
          <a:xfrm>
            <a:off x="646748" y="903970"/>
            <a:ext cx="11258240" cy="5265373"/>
          </a:xfrm>
        </p:spPr>
        <p:txBody>
          <a:bodyPr vert="horz" lIns="91440" tIns="45720" rIns="91440" bIns="45720" rtlCol="0" anchor="t">
            <a:normAutofit/>
          </a:bodyPr>
          <a:lstStyle/>
          <a:p>
            <a:pPr marL="0" indent="0">
              <a:buNone/>
            </a:pPr>
            <a:endParaRPr lang="fr-FR" dirty="0">
              <a:cs typeface="Calibri"/>
            </a:endParaRPr>
          </a:p>
          <a:p>
            <a:pPr marL="0" indent="0">
              <a:buNone/>
            </a:pPr>
            <a:r>
              <a:rPr lang="fr-FR" dirty="0">
                <a:cs typeface="Calibri"/>
              </a:rPr>
              <a:t>PRESTATIONS ET SERVICES en faveur des personnes en situation de handicap et/ou de dépendance</a:t>
            </a:r>
          </a:p>
          <a:p>
            <a:pPr marL="0" indent="0">
              <a:buNone/>
            </a:pPr>
            <a:endParaRPr lang="fr-FR" dirty="0">
              <a:cs typeface="Calibri"/>
            </a:endParaRPr>
          </a:p>
          <a:p>
            <a:pPr>
              <a:buFont typeface="Wingdings" panose="020B0604020202020204" pitchFamily="34" charset="0"/>
              <a:buChar char="§"/>
            </a:pPr>
            <a:endParaRPr lang="fr-FR" dirty="0">
              <a:cs typeface="Calibri"/>
            </a:endParaRPr>
          </a:p>
          <a:p>
            <a:endParaRPr lang="fr-FR" dirty="0">
              <a:cs typeface="Calibri"/>
            </a:endParaRPr>
          </a:p>
        </p:txBody>
      </p:sp>
      <p:sp>
        <p:nvSpPr>
          <p:cNvPr id="6" name="Espace réservé du contenu 5">
            <a:extLst>
              <a:ext uri="{FF2B5EF4-FFF2-40B4-BE49-F238E27FC236}">
                <a16:creationId xmlns:a16="http://schemas.microsoft.com/office/drawing/2014/main" id="{74518FDB-7710-4561-868C-4393EE18F195}"/>
              </a:ext>
            </a:extLst>
          </p:cNvPr>
          <p:cNvSpPr>
            <a:spLocks noGrp="1"/>
          </p:cNvSpPr>
          <p:nvPr>
            <p:ph sz="quarter" idx="4"/>
          </p:nvPr>
        </p:nvSpPr>
        <p:spPr>
          <a:xfrm>
            <a:off x="6172200" y="3496719"/>
            <a:ext cx="5183188" cy="3684588"/>
          </a:xfrm>
        </p:spPr>
        <p:txBody>
          <a:bodyPr vert="horz" lIns="91440" tIns="45720" rIns="91440" bIns="45720" rtlCol="0" anchor="t">
            <a:normAutofit/>
          </a:bodyPr>
          <a:lstStyle/>
          <a:p>
            <a:endParaRPr lang="en-US">
              <a:ea typeface="+mn-lt"/>
              <a:cs typeface="+mn-lt"/>
            </a:endParaRPr>
          </a:p>
          <a:p>
            <a:pPr marL="0" indent="0">
              <a:buNone/>
            </a:pPr>
            <a:endParaRPr lang="en-US">
              <a:cs typeface="Calibri"/>
            </a:endParaRPr>
          </a:p>
        </p:txBody>
      </p:sp>
      <p:sp>
        <p:nvSpPr>
          <p:cNvPr id="7" name="ZoneTexte 6">
            <a:extLst>
              <a:ext uri="{FF2B5EF4-FFF2-40B4-BE49-F238E27FC236}">
                <a16:creationId xmlns:a16="http://schemas.microsoft.com/office/drawing/2014/main" id="{12242B3C-9E8C-40FE-8F8C-965DED17482D}"/>
              </a:ext>
            </a:extLst>
          </p:cNvPr>
          <p:cNvSpPr txBox="1"/>
          <p:nvPr/>
        </p:nvSpPr>
        <p:spPr>
          <a:xfrm>
            <a:off x="3618412" y="277953"/>
            <a:ext cx="53254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chemeClr val="accent2"/>
                </a:solidFill>
                <a:latin typeface="+mj-lt"/>
                <a:ea typeface="+mj-ea"/>
                <a:cs typeface="+mj-cs"/>
              </a:rPr>
              <a:t>ACTIONS CONCERTÉES</a:t>
            </a:r>
          </a:p>
        </p:txBody>
      </p:sp>
      <p:sp>
        <p:nvSpPr>
          <p:cNvPr id="2" name="Espace réservé du contenu 3">
            <a:extLst>
              <a:ext uri="{FF2B5EF4-FFF2-40B4-BE49-F238E27FC236}">
                <a16:creationId xmlns:a16="http://schemas.microsoft.com/office/drawing/2014/main" id="{62947D72-3768-470C-8E86-E222BCC65E49}"/>
              </a:ext>
            </a:extLst>
          </p:cNvPr>
          <p:cNvSpPr txBox="1">
            <a:spLocks/>
          </p:cNvSpPr>
          <p:nvPr/>
        </p:nvSpPr>
        <p:spPr>
          <a:xfrm>
            <a:off x="6409349" y="5650273"/>
            <a:ext cx="5069106" cy="879639"/>
          </a:xfrm>
          <a:prstGeom prst="rect">
            <a:avLst/>
          </a:prstGeom>
          <a:solidFill>
            <a:schemeClr val="bg1"/>
          </a:solidFill>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B050"/>
                </a:solidFill>
                <a:cs typeface="Calibri"/>
              </a:rPr>
              <a:t>Contacter MGEN au 0821 011 971</a:t>
            </a:r>
          </a:p>
          <a:p>
            <a:r>
              <a:rPr lang="fr-FR" dirty="0">
                <a:solidFill>
                  <a:srgbClr val="00B050"/>
                </a:solidFill>
                <a:cs typeface="Calibri"/>
              </a:rPr>
              <a:t>sd971@mgen.fr</a:t>
            </a:r>
          </a:p>
        </p:txBody>
      </p:sp>
      <p:graphicFrame>
        <p:nvGraphicFramePr>
          <p:cNvPr id="3" name="Tableau 4">
            <a:extLst>
              <a:ext uri="{FF2B5EF4-FFF2-40B4-BE49-F238E27FC236}">
                <a16:creationId xmlns:a16="http://schemas.microsoft.com/office/drawing/2014/main" id="{4CD4D394-59F6-4F9D-908C-A226815941B7}"/>
              </a:ext>
            </a:extLst>
          </p:cNvPr>
          <p:cNvGraphicFramePr>
            <a:graphicFrameLocks noGrp="1"/>
          </p:cNvGraphicFramePr>
          <p:nvPr/>
        </p:nvGraphicFramePr>
        <p:xfrm>
          <a:off x="770467" y="1982122"/>
          <a:ext cx="8988675" cy="3183450"/>
        </p:xfrm>
        <a:graphic>
          <a:graphicData uri="http://schemas.openxmlformats.org/drawingml/2006/table">
            <a:tbl>
              <a:tblPr firstRow="1" bandRow="1">
                <a:tableStyleId>{0505E3EF-67EA-436B-97B2-0124C06EBD24}</a:tableStyleId>
              </a:tblPr>
              <a:tblGrid>
                <a:gridCol w="8988675">
                  <a:extLst>
                    <a:ext uri="{9D8B030D-6E8A-4147-A177-3AD203B41FA5}">
                      <a16:colId xmlns:a16="http://schemas.microsoft.com/office/drawing/2014/main" val="911730406"/>
                    </a:ext>
                  </a:extLst>
                </a:gridCol>
              </a:tblGrid>
              <a:tr h="701438">
                <a:tc>
                  <a:txBody>
                    <a:bodyPr/>
                    <a:lstStyle/>
                    <a:p>
                      <a:pPr lvl="0">
                        <a:buNone/>
                      </a:pPr>
                      <a:r>
                        <a:rPr lang="fr-FR" sz="1800" b="0" i="0" u="none" strike="noStrike" noProof="0" dirty="0">
                          <a:latin typeface="Calibri"/>
                        </a:rPr>
                        <a:t>Aide pour financer les équipements spéciaux (équipement individuel, aménagement du véhicule ou du domicile)</a:t>
                      </a:r>
                      <a:endParaRPr lang="fr-FR" dirty="0"/>
                    </a:p>
                  </a:txBody>
                  <a:tcPr anchor="ctr"/>
                </a:tc>
                <a:extLst>
                  <a:ext uri="{0D108BD9-81ED-4DB2-BD59-A6C34878D82A}">
                    <a16:rowId xmlns:a16="http://schemas.microsoft.com/office/drawing/2014/main" val="455997529"/>
                  </a:ext>
                </a:extLst>
              </a:tr>
              <a:tr h="400822">
                <a:tc>
                  <a:txBody>
                    <a:bodyPr/>
                    <a:lstStyle/>
                    <a:p>
                      <a:pPr lvl="0">
                        <a:buNone/>
                      </a:pPr>
                      <a:r>
                        <a:rPr lang="fr-FR" sz="1800" b="0" i="0" u="none" strike="noStrike" noProof="0" dirty="0">
                          <a:latin typeface="Calibri"/>
                        </a:rPr>
                        <a:t>Aide pour financer l'intervention d'une tierce personne</a:t>
                      </a:r>
                      <a:endParaRPr lang="fr-FR" dirty="0"/>
                    </a:p>
                  </a:txBody>
                  <a:tcPr anchor="ctr"/>
                </a:tc>
                <a:extLst>
                  <a:ext uri="{0D108BD9-81ED-4DB2-BD59-A6C34878D82A}">
                    <a16:rowId xmlns:a16="http://schemas.microsoft.com/office/drawing/2014/main" val="3542812121"/>
                  </a:ext>
                </a:extLst>
              </a:tr>
              <a:tr h="693730">
                <a:tc>
                  <a:txBody>
                    <a:bodyPr/>
                    <a:lstStyle/>
                    <a:p>
                      <a:pPr lvl="0">
                        <a:buNone/>
                      </a:pPr>
                      <a:r>
                        <a:rPr lang="fr-FR" sz="1800" b="0" i="0" u="none" strike="noStrike" kern="1200" noProof="0" dirty="0">
                          <a:solidFill>
                            <a:schemeClr val="dk1"/>
                          </a:solidFill>
                          <a:latin typeface="Calibri"/>
                          <a:ea typeface="+mn-ea"/>
                          <a:cs typeface="+mn-cs"/>
                        </a:rPr>
                        <a:t>Le recours et l'aide aux financements de techniciennes d'intervention sociale ou familiale ou d'aides ménagères à domicile</a:t>
                      </a:r>
                      <a:endParaRPr lang="fr-FR" sz="1800" b="0" i="0" u="none" strike="noStrike" kern="1200" dirty="0">
                        <a:solidFill>
                          <a:schemeClr val="dk1"/>
                        </a:solidFill>
                        <a:latin typeface="Calibri"/>
                        <a:ea typeface="+mn-ea"/>
                        <a:cs typeface="+mn-cs"/>
                      </a:endParaRPr>
                    </a:p>
                  </a:txBody>
                  <a:tcPr anchor="ctr"/>
                </a:tc>
                <a:extLst>
                  <a:ext uri="{0D108BD9-81ED-4DB2-BD59-A6C34878D82A}">
                    <a16:rowId xmlns:a16="http://schemas.microsoft.com/office/drawing/2014/main" val="144576043"/>
                  </a:ext>
                </a:extLst>
              </a:tr>
              <a:tr h="693730">
                <a:tc>
                  <a:txBody>
                    <a:bodyPr/>
                    <a:lstStyle/>
                    <a:p>
                      <a:pPr lvl="0">
                        <a:buNone/>
                      </a:pPr>
                      <a:r>
                        <a:rPr lang="fr-FR" sz="1800" b="0" i="0" u="none" strike="noStrike" noProof="0" dirty="0">
                          <a:latin typeface="Calibri"/>
                        </a:rPr>
                        <a:t>La participation pour la réservation de lits ou de places dans le secteur médico-social (en situation de handicap , EHPAD)</a:t>
                      </a:r>
                      <a:endParaRPr lang="fr-FR" dirty="0"/>
                    </a:p>
                  </a:txBody>
                  <a:tcPr anchor="ctr"/>
                </a:tc>
                <a:extLst>
                  <a:ext uri="{0D108BD9-81ED-4DB2-BD59-A6C34878D82A}">
                    <a16:rowId xmlns:a16="http://schemas.microsoft.com/office/drawing/2014/main" val="252324048"/>
                  </a:ext>
                </a:extLst>
              </a:tr>
              <a:tr h="693730">
                <a:tc>
                  <a:txBody>
                    <a:bodyPr/>
                    <a:lstStyle/>
                    <a:p>
                      <a:pPr lvl="0">
                        <a:buNone/>
                      </a:pPr>
                      <a:r>
                        <a:rPr lang="fr-FR" sz="1800" b="0" i="0" u="none" strike="noStrike" noProof="0" dirty="0">
                          <a:latin typeface="Calibri"/>
                        </a:rPr>
                        <a:t>L'organisation de séjours en centres de vacances pour les adultes et les enfants en situation de handicap</a:t>
                      </a:r>
                      <a:endParaRPr lang="fr-FR" dirty="0"/>
                    </a:p>
                  </a:txBody>
                  <a:tcPr anchor="ctr"/>
                </a:tc>
                <a:extLst>
                  <a:ext uri="{0D108BD9-81ED-4DB2-BD59-A6C34878D82A}">
                    <a16:rowId xmlns:a16="http://schemas.microsoft.com/office/drawing/2014/main" val="2962920681"/>
                  </a:ext>
                </a:extLst>
              </a:tr>
            </a:tbl>
          </a:graphicData>
        </a:graphic>
      </p:graphicFrame>
      <p:sp>
        <p:nvSpPr>
          <p:cNvPr id="8" name="Espace réservé du numéro de diapositive 7"/>
          <p:cNvSpPr>
            <a:spLocks noGrp="1"/>
          </p:cNvSpPr>
          <p:nvPr>
            <p:ph type="sldNum" sz="quarter" idx="12"/>
          </p:nvPr>
        </p:nvSpPr>
        <p:spPr/>
        <p:txBody>
          <a:bodyPr/>
          <a:lstStyle/>
          <a:p>
            <a:fld id="{D0818B26-63FD-4371-87B1-1F5474866139}" type="slidenum">
              <a:rPr lang="fr-FR" smtClean="0"/>
              <a:pPr/>
              <a:t>108</a:t>
            </a:fld>
            <a:endParaRPr lang="fr-FR"/>
          </a:p>
        </p:txBody>
      </p:sp>
    </p:spTree>
    <p:extLst>
      <p:ext uri="{BB962C8B-B14F-4D97-AF65-F5344CB8AC3E}">
        <p14:creationId xmlns:p14="http://schemas.microsoft.com/office/powerpoint/2010/main" val="345749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B71AF32-CF3F-49AE-84C6-13F82A6330CF}"/>
              </a:ext>
            </a:extLst>
          </p:cNvPr>
          <p:cNvSpPr>
            <a:spLocks noGrp="1"/>
          </p:cNvSpPr>
          <p:nvPr>
            <p:ph sz="half" idx="2"/>
          </p:nvPr>
        </p:nvSpPr>
        <p:spPr>
          <a:xfrm>
            <a:off x="770467" y="1112168"/>
            <a:ext cx="11258240" cy="4259289"/>
          </a:xfrm>
        </p:spPr>
        <p:txBody>
          <a:bodyPr vert="horz" lIns="91440" tIns="45720" rIns="91440" bIns="45720" rtlCol="0" anchor="t">
            <a:normAutofit/>
          </a:bodyPr>
          <a:lstStyle/>
          <a:p>
            <a:pPr marL="0" indent="0">
              <a:buNone/>
            </a:pPr>
            <a:endParaRPr lang="fr-FR" dirty="0">
              <a:cs typeface="Calibri"/>
            </a:endParaRPr>
          </a:p>
          <a:p>
            <a:pPr marL="0" indent="0">
              <a:buNone/>
            </a:pPr>
            <a:r>
              <a:rPr lang="fr-FR" b="1" dirty="0">
                <a:cs typeface="Calibri"/>
              </a:rPr>
              <a:t>QUELS BÉNÉFICIAIRES ?</a:t>
            </a:r>
          </a:p>
          <a:p>
            <a:pPr marL="0" indent="0">
              <a:buNone/>
            </a:pPr>
            <a:endParaRPr lang="fr-FR" dirty="0">
              <a:cs typeface="Calibri"/>
            </a:endParaRPr>
          </a:p>
          <a:p>
            <a:pPr marL="0" indent="0">
              <a:buNone/>
            </a:pPr>
            <a:endParaRPr lang="fr-FR" dirty="0">
              <a:cs typeface="Calibri"/>
            </a:endParaRPr>
          </a:p>
          <a:p>
            <a:pPr marL="0" indent="0">
              <a:buNone/>
            </a:pPr>
            <a:endParaRPr lang="fr-FR" dirty="0">
              <a:cs typeface="Calibri"/>
            </a:endParaRPr>
          </a:p>
          <a:p>
            <a:pPr>
              <a:buFont typeface="Wingdings" panose="020B0604020202020204" pitchFamily="34" charset="0"/>
              <a:buChar char="§"/>
            </a:pPr>
            <a:endParaRPr lang="fr-FR" dirty="0">
              <a:cs typeface="Calibri"/>
            </a:endParaRPr>
          </a:p>
          <a:p>
            <a:endParaRPr lang="fr-FR" dirty="0">
              <a:cs typeface="Calibri"/>
            </a:endParaRPr>
          </a:p>
        </p:txBody>
      </p:sp>
      <p:sp>
        <p:nvSpPr>
          <p:cNvPr id="6" name="Espace réservé du contenu 5">
            <a:extLst>
              <a:ext uri="{FF2B5EF4-FFF2-40B4-BE49-F238E27FC236}">
                <a16:creationId xmlns:a16="http://schemas.microsoft.com/office/drawing/2014/main" id="{74518FDB-7710-4561-868C-4393EE18F195}"/>
              </a:ext>
            </a:extLst>
          </p:cNvPr>
          <p:cNvSpPr>
            <a:spLocks noGrp="1"/>
          </p:cNvSpPr>
          <p:nvPr>
            <p:ph sz="quarter" idx="4"/>
          </p:nvPr>
        </p:nvSpPr>
        <p:spPr>
          <a:xfrm>
            <a:off x="6172200" y="3496719"/>
            <a:ext cx="5183188" cy="3684588"/>
          </a:xfrm>
        </p:spPr>
        <p:txBody>
          <a:bodyPr vert="horz" lIns="91440" tIns="45720" rIns="91440" bIns="45720" rtlCol="0" anchor="t">
            <a:normAutofit/>
          </a:bodyPr>
          <a:lstStyle/>
          <a:p>
            <a:endParaRPr lang="en-US">
              <a:ea typeface="+mn-lt"/>
              <a:cs typeface="+mn-lt"/>
            </a:endParaRPr>
          </a:p>
          <a:p>
            <a:pPr marL="0" indent="0">
              <a:buNone/>
            </a:pPr>
            <a:endParaRPr lang="en-US">
              <a:cs typeface="Calibri"/>
            </a:endParaRPr>
          </a:p>
        </p:txBody>
      </p:sp>
      <p:sp>
        <p:nvSpPr>
          <p:cNvPr id="7" name="ZoneTexte 6">
            <a:extLst>
              <a:ext uri="{FF2B5EF4-FFF2-40B4-BE49-F238E27FC236}">
                <a16:creationId xmlns:a16="http://schemas.microsoft.com/office/drawing/2014/main" id="{12242B3C-9E8C-40FE-8F8C-965DED17482D}"/>
              </a:ext>
            </a:extLst>
          </p:cNvPr>
          <p:cNvSpPr txBox="1"/>
          <p:nvPr/>
        </p:nvSpPr>
        <p:spPr>
          <a:xfrm>
            <a:off x="3441469" y="422478"/>
            <a:ext cx="44384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chemeClr val="accent2"/>
                </a:solidFill>
                <a:latin typeface="+mj-lt"/>
                <a:ea typeface="+mj-ea"/>
                <a:cs typeface="+mj-cs"/>
              </a:rPr>
              <a:t>ACTIONS CONCERTÉES</a:t>
            </a:r>
          </a:p>
        </p:txBody>
      </p:sp>
      <p:sp>
        <p:nvSpPr>
          <p:cNvPr id="2" name="Espace réservé du contenu 3">
            <a:extLst>
              <a:ext uri="{FF2B5EF4-FFF2-40B4-BE49-F238E27FC236}">
                <a16:creationId xmlns:a16="http://schemas.microsoft.com/office/drawing/2014/main" id="{62947D72-3768-470C-8E86-E222BCC65E49}"/>
              </a:ext>
            </a:extLst>
          </p:cNvPr>
          <p:cNvSpPr txBox="1">
            <a:spLocks/>
          </p:cNvSpPr>
          <p:nvPr/>
        </p:nvSpPr>
        <p:spPr>
          <a:xfrm>
            <a:off x="6610651" y="5731279"/>
            <a:ext cx="5086039" cy="566373"/>
          </a:xfrm>
          <a:prstGeom prst="rect">
            <a:avLst/>
          </a:prstGeom>
          <a:solidFill>
            <a:schemeClr val="bg1"/>
          </a:solidFill>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00B050"/>
                </a:solidFill>
                <a:cs typeface="Calibri"/>
              </a:rPr>
              <a:t>Contacter MGEN 0821 011 971</a:t>
            </a:r>
          </a:p>
        </p:txBody>
      </p:sp>
      <p:graphicFrame>
        <p:nvGraphicFramePr>
          <p:cNvPr id="3" name="Tableau 4">
            <a:extLst>
              <a:ext uri="{FF2B5EF4-FFF2-40B4-BE49-F238E27FC236}">
                <a16:creationId xmlns:a16="http://schemas.microsoft.com/office/drawing/2014/main" id="{4CD4D394-59F6-4F9D-908C-A226815941B7}"/>
              </a:ext>
            </a:extLst>
          </p:cNvPr>
          <p:cNvGraphicFramePr>
            <a:graphicFrameLocks noGrp="1"/>
          </p:cNvGraphicFramePr>
          <p:nvPr/>
        </p:nvGraphicFramePr>
        <p:xfrm>
          <a:off x="770467" y="2032000"/>
          <a:ext cx="9055177" cy="2315806"/>
        </p:xfrm>
        <a:graphic>
          <a:graphicData uri="http://schemas.openxmlformats.org/drawingml/2006/table">
            <a:tbl>
              <a:tblPr firstRow="1" bandRow="1">
                <a:tableStyleId>{0505E3EF-67EA-436B-97B2-0124C06EBD24}</a:tableStyleId>
              </a:tblPr>
              <a:tblGrid>
                <a:gridCol w="9055177">
                  <a:extLst>
                    <a:ext uri="{9D8B030D-6E8A-4147-A177-3AD203B41FA5}">
                      <a16:colId xmlns:a16="http://schemas.microsoft.com/office/drawing/2014/main" val="911730406"/>
                    </a:ext>
                  </a:extLst>
                </a:gridCol>
              </a:tblGrid>
              <a:tr h="849167">
                <a:tc>
                  <a:txBody>
                    <a:bodyPr/>
                    <a:lstStyle/>
                    <a:p>
                      <a:pPr lvl="0">
                        <a:buNone/>
                      </a:pPr>
                      <a:r>
                        <a:rPr lang="fr-FR" sz="1800" b="0" i="0" u="none" strike="noStrike" noProof="0" dirty="0">
                          <a:latin typeface="Calibri"/>
                        </a:rPr>
                        <a:t>Les personnels en activité ou en retraite rémunérés sur le budget du MENJS ou MESRI</a:t>
                      </a:r>
                    </a:p>
                  </a:txBody>
                  <a:tcPr anchor="ctr"/>
                </a:tc>
                <a:extLst>
                  <a:ext uri="{0D108BD9-81ED-4DB2-BD59-A6C34878D82A}">
                    <a16:rowId xmlns:a16="http://schemas.microsoft.com/office/drawing/2014/main" val="455997529"/>
                  </a:ext>
                </a:extLst>
              </a:tr>
              <a:tr h="626804">
                <a:tc>
                  <a:txBody>
                    <a:bodyPr/>
                    <a:lstStyle/>
                    <a:p>
                      <a:pPr lvl="0">
                        <a:buNone/>
                      </a:pPr>
                      <a:r>
                        <a:rPr lang="fr-FR" sz="1800" b="0" i="0" u="none" strike="noStrike" noProof="0" dirty="0">
                          <a:latin typeface="Calibri"/>
                        </a:rPr>
                        <a:t>Les conjoints/ concubins et enfants de ces personnels</a:t>
                      </a:r>
                      <a:endParaRPr lang="fr-FR" dirty="0"/>
                    </a:p>
                  </a:txBody>
                  <a:tcPr anchor="ctr"/>
                </a:tc>
                <a:extLst>
                  <a:ext uri="{0D108BD9-81ED-4DB2-BD59-A6C34878D82A}">
                    <a16:rowId xmlns:a16="http://schemas.microsoft.com/office/drawing/2014/main" val="3542812121"/>
                  </a:ext>
                </a:extLst>
              </a:tr>
              <a:tr h="839835">
                <a:tc>
                  <a:txBody>
                    <a:bodyPr/>
                    <a:lstStyle/>
                    <a:p>
                      <a:pPr lvl="0">
                        <a:buNone/>
                      </a:pPr>
                      <a:r>
                        <a:rPr lang="fr-FR" sz="1800" b="0" i="0" u="none" strike="noStrike" kern="1200" noProof="0" dirty="0">
                          <a:solidFill>
                            <a:schemeClr val="dk1"/>
                          </a:solidFill>
                          <a:latin typeface="Calibri"/>
                          <a:ea typeface="+mn-ea"/>
                          <a:cs typeface="+mn-cs"/>
                        </a:rPr>
                        <a:t>En cas de décès de l'agent bénéficiaire ouvreur de droits au conjoint veuf pensionné de réversion, aux enfants à charge</a:t>
                      </a:r>
                    </a:p>
                  </a:txBody>
                  <a:tcPr anchor="ctr"/>
                </a:tc>
                <a:extLst>
                  <a:ext uri="{0D108BD9-81ED-4DB2-BD59-A6C34878D82A}">
                    <a16:rowId xmlns:a16="http://schemas.microsoft.com/office/drawing/2014/main" val="144576043"/>
                  </a:ext>
                </a:extLst>
              </a:tr>
            </a:tbl>
          </a:graphicData>
        </a:graphic>
      </p:graphicFrame>
      <p:sp>
        <p:nvSpPr>
          <p:cNvPr id="8" name="Espace réservé du numéro de diapositive 7"/>
          <p:cNvSpPr>
            <a:spLocks noGrp="1"/>
          </p:cNvSpPr>
          <p:nvPr>
            <p:ph type="sldNum" sz="quarter" idx="12"/>
          </p:nvPr>
        </p:nvSpPr>
        <p:spPr/>
        <p:txBody>
          <a:bodyPr/>
          <a:lstStyle/>
          <a:p>
            <a:fld id="{D0818B26-63FD-4371-87B1-1F5474866139}" type="slidenum">
              <a:rPr lang="fr-FR" smtClean="0"/>
              <a:pPr/>
              <a:t>109</a:t>
            </a:fld>
            <a:endParaRPr lang="fr-FR"/>
          </a:p>
        </p:txBody>
      </p:sp>
    </p:spTree>
    <p:extLst>
      <p:ext uri="{BB962C8B-B14F-4D97-AF65-F5344CB8AC3E}">
        <p14:creationId xmlns:p14="http://schemas.microsoft.com/office/powerpoint/2010/main" val="85354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1733845" y="1587094"/>
            <a:ext cx="3522552" cy="469139"/>
          </a:xfrm>
        </p:spPr>
        <p:txBody>
          <a:bodyPr anchor="b">
            <a:normAutofit fontScale="62500" lnSpcReduction="20000"/>
          </a:bodyPr>
          <a:lstStyle/>
          <a:p>
            <a:r>
              <a:rPr lang="fr-FR" sz="2300" dirty="0">
                <a:solidFill>
                  <a:schemeClr val="tx1"/>
                </a:solidFill>
              </a:rPr>
              <a:t>Article L. 4121-1 du Code du travail</a:t>
            </a:r>
          </a:p>
        </p:txBody>
      </p:sp>
      <p:sp>
        <p:nvSpPr>
          <p:cNvPr id="4" name="Titre 3"/>
          <p:cNvSpPr>
            <a:spLocks noGrp="1"/>
          </p:cNvSpPr>
          <p:nvPr>
            <p:ph type="title"/>
          </p:nvPr>
        </p:nvSpPr>
        <p:spPr>
          <a:xfrm>
            <a:off x="1836588" y="490459"/>
            <a:ext cx="8518823" cy="619961"/>
          </a:xfrm>
        </p:spPr>
        <p:txBody>
          <a:bodyPr anchor="ctr">
            <a:normAutofit/>
          </a:bodyPr>
          <a:lstStyle/>
          <a:p>
            <a:pPr algn="ctr"/>
            <a:r>
              <a:rPr lang="fr-FR" sz="2400" dirty="0">
                <a:solidFill>
                  <a:srgbClr val="2D13F1"/>
                </a:solidFill>
              </a:rPr>
              <a:t>Un objectif de préservation de la santé des travailleurs</a:t>
            </a:r>
          </a:p>
        </p:txBody>
      </p:sp>
      <p:sp>
        <p:nvSpPr>
          <p:cNvPr id="5" name="Espace réservé du texte 4"/>
          <p:cNvSpPr>
            <a:spLocks noGrp="1"/>
          </p:cNvSpPr>
          <p:nvPr>
            <p:ph type="body" sz="quarter" idx="14"/>
          </p:nvPr>
        </p:nvSpPr>
        <p:spPr>
          <a:xfrm>
            <a:off x="1694575" y="2135821"/>
            <a:ext cx="8424334" cy="3840427"/>
          </a:xfrm>
        </p:spPr>
        <p:txBody>
          <a:bodyPr/>
          <a:lstStyle/>
          <a:p>
            <a:pPr marL="0" algn="just"/>
            <a:r>
              <a:rPr lang="fr-FR" i="1" dirty="0"/>
              <a:t> L'employeur prend les mesures nécessaires pour assurer la sécurité et protéger la santé physique et mentale des travailleurs. </a:t>
            </a:r>
          </a:p>
          <a:p>
            <a:pPr marL="0" algn="just"/>
            <a:r>
              <a:rPr lang="fr-FR" i="1" dirty="0"/>
              <a:t>Ces mesures comprennent :</a:t>
            </a:r>
          </a:p>
          <a:p>
            <a:pPr marL="0" algn="just"/>
            <a:r>
              <a:rPr lang="fr-FR" i="1" dirty="0"/>
              <a:t>1° Des actions de prévention des risques professionnels, y compris ceux mentionnés à l'article L. 4161-1 ;</a:t>
            </a:r>
          </a:p>
          <a:p>
            <a:pPr marL="0" algn="just"/>
            <a:r>
              <a:rPr lang="fr-FR" i="1" dirty="0"/>
              <a:t>2° Des actions d'information et de formation ;</a:t>
            </a:r>
          </a:p>
          <a:p>
            <a:pPr marL="0" algn="just"/>
            <a:r>
              <a:rPr lang="fr-FR" i="1" dirty="0"/>
              <a:t>3° La mise en place d'une organisation et de moyens adaptés. </a:t>
            </a:r>
          </a:p>
          <a:p>
            <a:pPr marL="0" algn="just"/>
            <a:endParaRPr lang="fr-FR" i="1" dirty="0"/>
          </a:p>
          <a:p>
            <a:endParaRPr lang="fr-FR" dirty="0"/>
          </a:p>
        </p:txBody>
      </p:sp>
      <p:sp>
        <p:nvSpPr>
          <p:cNvPr id="8" name="Rectangle 7"/>
          <p:cNvSpPr/>
          <p:nvPr/>
        </p:nvSpPr>
        <p:spPr>
          <a:xfrm>
            <a:off x="1694575" y="5047374"/>
            <a:ext cx="8576997" cy="914400"/>
          </a:xfrm>
          <a:prstGeom prst="rect">
            <a:avLst/>
          </a:prstGeom>
          <a:solidFill>
            <a:schemeClr val="bg1"/>
          </a:solidFill>
          <a:ln>
            <a:solidFill>
              <a:srgbClr val="2D1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L'employeur veille à l'adaptation de ces mesures pour tenir compte du changement des circonstances et tendre à l'amélioration des situations existantes.</a:t>
            </a:r>
          </a:p>
        </p:txBody>
      </p:sp>
      <p:pic>
        <p:nvPicPr>
          <p:cNvPr id="9" name="Image 8">
            <a:extLst>
              <a:ext uri="{FF2B5EF4-FFF2-40B4-BE49-F238E27FC236}">
                <a16:creationId xmlns:a16="http://schemas.microsoft.com/office/drawing/2014/main" id="{230F3FE7-EC65-9245-B9A9-EA71BACD9629}"/>
              </a:ext>
            </a:extLst>
          </p:cNvPr>
          <p:cNvPicPr>
            <a:picLocks noChangeAspect="1"/>
          </p:cNvPicPr>
          <p:nvPr/>
        </p:nvPicPr>
        <p:blipFill>
          <a:blip r:embed="rId3" cstate="print"/>
          <a:stretch>
            <a:fillRect/>
          </a:stretch>
        </p:blipFill>
        <p:spPr>
          <a:xfrm>
            <a:off x="431800" y="283242"/>
            <a:ext cx="1454580" cy="1040675"/>
          </a:xfrm>
          <a:prstGeom prst="rect">
            <a:avLst/>
          </a:prstGeom>
        </p:spPr>
      </p:pic>
      <p:sp>
        <p:nvSpPr>
          <p:cNvPr id="10" name="Espace réservé du pied de page 3">
            <a:extLst>
              <a:ext uri="{FF2B5EF4-FFF2-40B4-BE49-F238E27FC236}">
                <a16:creationId xmlns:a16="http://schemas.microsoft.com/office/drawing/2014/main" id="{3DC15004-823C-CB41-BFBD-882D122B3030}"/>
              </a:ext>
            </a:extLst>
          </p:cNvPr>
          <p:cNvSpPr txBox="1">
            <a:spLocks/>
          </p:cNvSpPr>
          <p:nvPr/>
        </p:nvSpPr>
        <p:spPr>
          <a:xfrm>
            <a:off x="6815079" y="160906"/>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sp>
        <p:nvSpPr>
          <p:cNvPr id="11" name="Espace réservé du numéro de diapositive 3">
            <a:extLst>
              <a:ext uri="{FF2B5EF4-FFF2-40B4-BE49-F238E27FC236}">
                <a16:creationId xmlns:a16="http://schemas.microsoft.com/office/drawing/2014/main" id="{ADDF9067-CF31-F749-AB91-B455EDC9CC38}"/>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11</a:t>
            </a:fld>
            <a:endParaRPr lang="fr-FR"/>
          </a:p>
        </p:txBody>
      </p:sp>
    </p:spTree>
    <p:extLst>
      <p:ext uri="{BB962C8B-B14F-4D97-AF65-F5344CB8AC3E}">
        <p14:creationId xmlns:p14="http://schemas.microsoft.com/office/powerpoint/2010/main" val="101377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B71AF32-CF3F-49AE-84C6-13F82A6330CF}"/>
              </a:ext>
            </a:extLst>
          </p:cNvPr>
          <p:cNvSpPr>
            <a:spLocks noGrp="1"/>
          </p:cNvSpPr>
          <p:nvPr>
            <p:ph sz="half" idx="2"/>
          </p:nvPr>
        </p:nvSpPr>
        <p:spPr>
          <a:xfrm>
            <a:off x="646748" y="903970"/>
            <a:ext cx="11258240" cy="5265373"/>
          </a:xfrm>
        </p:spPr>
        <p:txBody>
          <a:bodyPr vert="horz" lIns="91440" tIns="45720" rIns="91440" bIns="45720" rtlCol="0" anchor="t">
            <a:normAutofit/>
          </a:bodyPr>
          <a:lstStyle/>
          <a:p>
            <a:pPr marL="0" indent="0">
              <a:buNone/>
            </a:pPr>
            <a:endParaRPr lang="fr-FR" dirty="0">
              <a:cs typeface="Calibri"/>
            </a:endParaRPr>
          </a:p>
          <a:p>
            <a:pPr marL="0" indent="0">
              <a:buNone/>
            </a:pPr>
            <a:r>
              <a:rPr lang="fr-FR" dirty="0">
                <a:cs typeface="Calibri"/>
              </a:rPr>
              <a:t>OBJECTIF: Ce dispositif a pour ambition de venir renforcer l'accès aux soins des agents du Ministère de l'Education nationale, de la Jeunesse et des Sports</a:t>
            </a:r>
            <a:endParaRPr lang="fr-FR" dirty="0"/>
          </a:p>
          <a:p>
            <a:r>
              <a:rPr lang="fr-FR" dirty="0">
                <a:cs typeface="Calibri"/>
              </a:rPr>
              <a:t>Accès gratuit à tous les agents titulaires et contractuels à un service de téléconsultation médicale qui vise à permettre le recours à un avis médical ponctuel</a:t>
            </a:r>
          </a:p>
          <a:p>
            <a:r>
              <a:rPr lang="fr-FR" dirty="0">
                <a:cs typeface="Calibri"/>
              </a:rPr>
              <a:t>L'accès à cette téléconsultation permet d'être mis en relation avec les spécialités suivantes:</a:t>
            </a:r>
          </a:p>
          <a:p>
            <a:pPr lvl="1"/>
            <a:endParaRPr lang="fr-FR" dirty="0">
              <a:cs typeface="Calibri"/>
            </a:endParaRPr>
          </a:p>
        </p:txBody>
      </p:sp>
      <p:sp>
        <p:nvSpPr>
          <p:cNvPr id="6" name="Espace réservé du contenu 5">
            <a:extLst>
              <a:ext uri="{FF2B5EF4-FFF2-40B4-BE49-F238E27FC236}">
                <a16:creationId xmlns:a16="http://schemas.microsoft.com/office/drawing/2014/main" id="{74518FDB-7710-4561-868C-4393EE18F195}"/>
              </a:ext>
            </a:extLst>
          </p:cNvPr>
          <p:cNvSpPr>
            <a:spLocks noGrp="1"/>
          </p:cNvSpPr>
          <p:nvPr>
            <p:ph sz="quarter" idx="4"/>
          </p:nvPr>
        </p:nvSpPr>
        <p:spPr>
          <a:xfrm>
            <a:off x="6172200" y="3496719"/>
            <a:ext cx="5183188" cy="3684588"/>
          </a:xfrm>
        </p:spPr>
        <p:txBody>
          <a:bodyPr vert="horz" lIns="91440" tIns="45720" rIns="91440" bIns="45720" rtlCol="0" anchor="t">
            <a:normAutofit/>
          </a:bodyPr>
          <a:lstStyle/>
          <a:p>
            <a:endParaRPr lang="en-US">
              <a:ea typeface="+mn-lt"/>
              <a:cs typeface="+mn-lt"/>
            </a:endParaRPr>
          </a:p>
          <a:p>
            <a:pPr marL="0" indent="0">
              <a:buNone/>
            </a:pPr>
            <a:endParaRPr lang="en-US">
              <a:cs typeface="Calibri"/>
            </a:endParaRPr>
          </a:p>
        </p:txBody>
      </p:sp>
      <p:sp>
        <p:nvSpPr>
          <p:cNvPr id="7" name="ZoneTexte 6">
            <a:extLst>
              <a:ext uri="{FF2B5EF4-FFF2-40B4-BE49-F238E27FC236}">
                <a16:creationId xmlns:a16="http://schemas.microsoft.com/office/drawing/2014/main" id="{12242B3C-9E8C-40FE-8F8C-965DED17482D}"/>
              </a:ext>
            </a:extLst>
          </p:cNvPr>
          <p:cNvSpPr txBox="1"/>
          <p:nvPr/>
        </p:nvSpPr>
        <p:spPr>
          <a:xfrm>
            <a:off x="982134" y="168299"/>
            <a:ext cx="93028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dirty="0">
                <a:solidFill>
                  <a:schemeClr val="accent2"/>
                </a:solidFill>
                <a:latin typeface="+mj-lt"/>
                <a:ea typeface="+mj-ea"/>
                <a:cs typeface="+mj-cs"/>
              </a:rPr>
              <a:t>PARTENARIAT DANS LE DOMAINE DE LA SANTÉ</a:t>
            </a:r>
          </a:p>
        </p:txBody>
      </p:sp>
      <p:sp>
        <p:nvSpPr>
          <p:cNvPr id="2" name="Espace réservé du contenu 3">
            <a:extLst>
              <a:ext uri="{FF2B5EF4-FFF2-40B4-BE49-F238E27FC236}">
                <a16:creationId xmlns:a16="http://schemas.microsoft.com/office/drawing/2014/main" id="{42332610-96F0-4ADC-B9BA-AA82BFD4B8BD}"/>
              </a:ext>
            </a:extLst>
          </p:cNvPr>
          <p:cNvSpPr txBox="1">
            <a:spLocks/>
          </p:cNvSpPr>
          <p:nvPr/>
        </p:nvSpPr>
        <p:spPr>
          <a:xfrm>
            <a:off x="3277640" y="5136409"/>
            <a:ext cx="8220228" cy="990513"/>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solidFill>
                  <a:srgbClr val="00B050"/>
                </a:solidFill>
                <a:cs typeface="Calibri"/>
              </a:rPr>
              <a:t>Agents affiliés à la sécurité sociale MGEN: se connecter sur l'espace personnel ou sur le site MGEN</a:t>
            </a:r>
            <a:endParaRPr lang="fr-FR" sz="1800" dirty="0">
              <a:cs typeface="Calibri"/>
            </a:endParaRPr>
          </a:p>
          <a:p>
            <a:r>
              <a:rPr lang="fr-FR" sz="1800" dirty="0">
                <a:solidFill>
                  <a:srgbClr val="00B050"/>
                </a:solidFill>
                <a:cs typeface="Calibri"/>
              </a:rPr>
              <a:t>Agents non affiliés à la sécurité sociale MGEN: Se rapprocher de MGEN</a:t>
            </a:r>
          </a:p>
        </p:txBody>
      </p:sp>
      <p:graphicFrame>
        <p:nvGraphicFramePr>
          <p:cNvPr id="3" name="Tableau 4">
            <a:extLst>
              <a:ext uri="{FF2B5EF4-FFF2-40B4-BE49-F238E27FC236}">
                <a16:creationId xmlns:a16="http://schemas.microsoft.com/office/drawing/2014/main" id="{119D3AFB-29D2-442A-9B58-CF56FF9974C5}"/>
              </a:ext>
            </a:extLst>
          </p:cNvPr>
          <p:cNvGraphicFramePr>
            <a:graphicFrameLocks noGrp="1"/>
          </p:cNvGraphicFramePr>
          <p:nvPr/>
        </p:nvGraphicFramePr>
        <p:xfrm>
          <a:off x="729980" y="3608472"/>
          <a:ext cx="10767888" cy="640080"/>
        </p:xfrm>
        <a:graphic>
          <a:graphicData uri="http://schemas.openxmlformats.org/drawingml/2006/table">
            <a:tbl>
              <a:tblPr firstRow="1" bandRow="1">
                <a:tableStyleId>{0505E3EF-67EA-436B-97B2-0124C06EBD24}</a:tableStyleId>
              </a:tblPr>
              <a:tblGrid>
                <a:gridCol w="1794648">
                  <a:extLst>
                    <a:ext uri="{9D8B030D-6E8A-4147-A177-3AD203B41FA5}">
                      <a16:colId xmlns:a16="http://schemas.microsoft.com/office/drawing/2014/main" val="3584791003"/>
                    </a:ext>
                  </a:extLst>
                </a:gridCol>
                <a:gridCol w="1794648">
                  <a:extLst>
                    <a:ext uri="{9D8B030D-6E8A-4147-A177-3AD203B41FA5}">
                      <a16:colId xmlns:a16="http://schemas.microsoft.com/office/drawing/2014/main" val="3985646697"/>
                    </a:ext>
                  </a:extLst>
                </a:gridCol>
                <a:gridCol w="1794648">
                  <a:extLst>
                    <a:ext uri="{9D8B030D-6E8A-4147-A177-3AD203B41FA5}">
                      <a16:colId xmlns:a16="http://schemas.microsoft.com/office/drawing/2014/main" val="1530331579"/>
                    </a:ext>
                  </a:extLst>
                </a:gridCol>
                <a:gridCol w="1794648">
                  <a:extLst>
                    <a:ext uri="{9D8B030D-6E8A-4147-A177-3AD203B41FA5}">
                      <a16:colId xmlns:a16="http://schemas.microsoft.com/office/drawing/2014/main" val="428181081"/>
                    </a:ext>
                  </a:extLst>
                </a:gridCol>
                <a:gridCol w="1794648">
                  <a:extLst>
                    <a:ext uri="{9D8B030D-6E8A-4147-A177-3AD203B41FA5}">
                      <a16:colId xmlns:a16="http://schemas.microsoft.com/office/drawing/2014/main" val="905354241"/>
                    </a:ext>
                  </a:extLst>
                </a:gridCol>
                <a:gridCol w="1794648">
                  <a:extLst>
                    <a:ext uri="{9D8B030D-6E8A-4147-A177-3AD203B41FA5}">
                      <a16:colId xmlns:a16="http://schemas.microsoft.com/office/drawing/2014/main" val="3312361609"/>
                    </a:ext>
                  </a:extLst>
                </a:gridCol>
              </a:tblGrid>
              <a:tr h="370840">
                <a:tc>
                  <a:txBody>
                    <a:bodyPr/>
                    <a:lstStyle/>
                    <a:p>
                      <a:pPr algn="ctr"/>
                      <a:r>
                        <a:rPr lang="fr-FR" dirty="0"/>
                        <a:t>Médecine générale</a:t>
                      </a:r>
                    </a:p>
                  </a:txBody>
                  <a:tcPr anchor="ctr"/>
                </a:tc>
                <a:tc>
                  <a:txBody>
                    <a:bodyPr/>
                    <a:lstStyle/>
                    <a:p>
                      <a:pPr algn="ctr"/>
                      <a:r>
                        <a:rPr lang="fr-FR" dirty="0"/>
                        <a:t>Psychiatrie</a:t>
                      </a:r>
                    </a:p>
                  </a:txBody>
                  <a:tcPr anchor="ctr"/>
                </a:tc>
                <a:tc>
                  <a:txBody>
                    <a:bodyPr/>
                    <a:lstStyle/>
                    <a:p>
                      <a:pPr algn="ctr"/>
                      <a:r>
                        <a:rPr lang="fr-FR" dirty="0"/>
                        <a:t>Dermatologie</a:t>
                      </a:r>
                    </a:p>
                  </a:txBody>
                  <a:tcPr anchor="ctr"/>
                </a:tc>
                <a:tc>
                  <a:txBody>
                    <a:bodyPr/>
                    <a:lstStyle/>
                    <a:p>
                      <a:pPr algn="ctr"/>
                      <a:r>
                        <a:rPr lang="fr-FR" dirty="0"/>
                        <a:t>Ophtalmologie</a:t>
                      </a:r>
                    </a:p>
                  </a:txBody>
                  <a:tcPr anchor="ctr"/>
                </a:tc>
                <a:tc>
                  <a:txBody>
                    <a:bodyPr/>
                    <a:lstStyle/>
                    <a:p>
                      <a:pPr algn="ctr"/>
                      <a:r>
                        <a:rPr lang="fr-FR" dirty="0"/>
                        <a:t>Gynécologie</a:t>
                      </a:r>
                    </a:p>
                  </a:txBody>
                  <a:tcPr anchor="ctr"/>
                </a:tc>
                <a:tc>
                  <a:txBody>
                    <a:bodyPr/>
                    <a:lstStyle/>
                    <a:p>
                      <a:pPr algn="ctr"/>
                      <a:r>
                        <a:rPr lang="fr-FR" dirty="0"/>
                        <a:t>Dentaire</a:t>
                      </a:r>
                    </a:p>
                  </a:txBody>
                  <a:tcPr anchor="ctr"/>
                </a:tc>
                <a:extLst>
                  <a:ext uri="{0D108BD9-81ED-4DB2-BD59-A6C34878D82A}">
                    <a16:rowId xmlns:a16="http://schemas.microsoft.com/office/drawing/2014/main" val="3028453650"/>
                  </a:ext>
                </a:extLst>
              </a:tr>
            </a:tbl>
          </a:graphicData>
        </a:graphic>
      </p:graphicFrame>
      <p:sp>
        <p:nvSpPr>
          <p:cNvPr id="8" name="Espace réservé du numéro de diapositive 7"/>
          <p:cNvSpPr>
            <a:spLocks noGrp="1"/>
          </p:cNvSpPr>
          <p:nvPr>
            <p:ph type="sldNum" sz="quarter" idx="12"/>
          </p:nvPr>
        </p:nvSpPr>
        <p:spPr/>
        <p:txBody>
          <a:bodyPr/>
          <a:lstStyle/>
          <a:p>
            <a:fld id="{D0818B26-63FD-4371-87B1-1F5474866139}" type="slidenum">
              <a:rPr lang="fr-FR" smtClean="0"/>
              <a:pPr/>
              <a:t>110</a:t>
            </a:fld>
            <a:endParaRPr lang="fr-FR"/>
          </a:p>
        </p:txBody>
      </p:sp>
    </p:spTree>
    <p:extLst>
      <p:ext uri="{BB962C8B-B14F-4D97-AF65-F5344CB8AC3E}">
        <p14:creationId xmlns:p14="http://schemas.microsoft.com/office/powerpoint/2010/main" val="2127146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B71AF32-CF3F-49AE-84C6-13F82A6330CF}"/>
              </a:ext>
            </a:extLst>
          </p:cNvPr>
          <p:cNvSpPr>
            <a:spLocks noGrp="1"/>
          </p:cNvSpPr>
          <p:nvPr>
            <p:ph sz="half" idx="2"/>
          </p:nvPr>
        </p:nvSpPr>
        <p:spPr>
          <a:xfrm>
            <a:off x="564006" y="940619"/>
            <a:ext cx="9721015" cy="5265373"/>
          </a:xfrm>
        </p:spPr>
        <p:txBody>
          <a:bodyPr vert="horz" lIns="91440" tIns="45720" rIns="91440" bIns="45720" rtlCol="0" anchor="t">
            <a:normAutofit/>
          </a:bodyPr>
          <a:lstStyle/>
          <a:p>
            <a:pPr marL="0" indent="0">
              <a:buNone/>
            </a:pPr>
            <a:r>
              <a:rPr lang="fr-FR" sz="1600" u="sng" dirty="0">
                <a:cs typeface="Calibri"/>
              </a:rPr>
              <a:t>Nombre de rdv EAE : </a:t>
            </a:r>
            <a:endParaRPr lang="fr-FR" sz="1600" dirty="0">
              <a:cs typeface="Calibri"/>
            </a:endParaRPr>
          </a:p>
          <a:p>
            <a:pPr marL="0" indent="0">
              <a:buNone/>
            </a:pPr>
            <a:r>
              <a:rPr lang="fr-FR" sz="1600" dirty="0">
                <a:cs typeface="Calibri"/>
              </a:rPr>
              <a:t>2020 : 29 prises de contact, 20 entretiens physiques</a:t>
            </a:r>
          </a:p>
          <a:p>
            <a:pPr marL="0" indent="0">
              <a:buNone/>
            </a:pPr>
            <a:r>
              <a:rPr lang="fr-FR" sz="1600" dirty="0">
                <a:cs typeface="Calibri"/>
              </a:rPr>
              <a:t>1er trimestre 2021: 12 prises de contact, 11 entretiens physiques</a:t>
            </a:r>
          </a:p>
          <a:p>
            <a:pPr marL="0" indent="0">
              <a:buNone/>
            </a:pPr>
            <a:r>
              <a:rPr lang="fr-FR" sz="1600" u="sng" dirty="0">
                <a:cs typeface="Calibri"/>
              </a:rPr>
              <a:t>Les actions mises en place avec le rectorat </a:t>
            </a:r>
          </a:p>
          <a:p>
            <a:pPr marL="0" indent="0">
              <a:buNone/>
            </a:pPr>
            <a:endParaRPr lang="fr-FR" sz="1600" u="sng" dirty="0">
              <a:cs typeface="Calibri"/>
            </a:endParaRPr>
          </a:p>
          <a:p>
            <a:pPr marL="0" indent="0">
              <a:buNone/>
            </a:pPr>
            <a:endParaRPr lang="fr-FR" dirty="0"/>
          </a:p>
          <a:p>
            <a:pPr marL="0" indent="0">
              <a:buNone/>
            </a:pPr>
            <a:endParaRPr lang="fr-FR" dirty="0">
              <a:cs typeface="Calibri"/>
            </a:endParaRPr>
          </a:p>
          <a:p>
            <a:pPr marL="0" indent="0">
              <a:buNone/>
            </a:pPr>
            <a:endParaRPr lang="fr-FR" dirty="0">
              <a:cs typeface="Calibri"/>
            </a:endParaRPr>
          </a:p>
        </p:txBody>
      </p:sp>
      <p:sp>
        <p:nvSpPr>
          <p:cNvPr id="6" name="Espace réservé du contenu 5">
            <a:extLst>
              <a:ext uri="{FF2B5EF4-FFF2-40B4-BE49-F238E27FC236}">
                <a16:creationId xmlns:a16="http://schemas.microsoft.com/office/drawing/2014/main" id="{74518FDB-7710-4561-868C-4393EE18F195}"/>
              </a:ext>
            </a:extLst>
          </p:cNvPr>
          <p:cNvSpPr>
            <a:spLocks noGrp="1"/>
          </p:cNvSpPr>
          <p:nvPr>
            <p:ph sz="quarter" idx="4"/>
          </p:nvPr>
        </p:nvSpPr>
        <p:spPr>
          <a:xfrm>
            <a:off x="6172200" y="3496719"/>
            <a:ext cx="5183188" cy="3684588"/>
          </a:xfrm>
        </p:spPr>
        <p:txBody>
          <a:bodyPr vert="horz" lIns="91440" tIns="45720" rIns="91440" bIns="45720" rtlCol="0" anchor="t">
            <a:normAutofit/>
          </a:bodyPr>
          <a:lstStyle/>
          <a:p>
            <a:endParaRPr lang="en-US">
              <a:ea typeface="+mn-lt"/>
              <a:cs typeface="+mn-lt"/>
            </a:endParaRPr>
          </a:p>
          <a:p>
            <a:pPr marL="0" indent="0">
              <a:buNone/>
            </a:pPr>
            <a:endParaRPr lang="en-US">
              <a:cs typeface="Calibri"/>
            </a:endParaRPr>
          </a:p>
        </p:txBody>
      </p:sp>
      <p:sp>
        <p:nvSpPr>
          <p:cNvPr id="7" name="ZoneTexte 6">
            <a:extLst>
              <a:ext uri="{FF2B5EF4-FFF2-40B4-BE49-F238E27FC236}">
                <a16:creationId xmlns:a16="http://schemas.microsoft.com/office/drawing/2014/main" id="{12242B3C-9E8C-40FE-8F8C-965DED17482D}"/>
              </a:ext>
            </a:extLst>
          </p:cNvPr>
          <p:cNvSpPr txBox="1"/>
          <p:nvPr/>
        </p:nvSpPr>
        <p:spPr>
          <a:xfrm>
            <a:off x="1647114" y="168299"/>
            <a:ext cx="94442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b="1" dirty="0">
                <a:solidFill>
                  <a:schemeClr val="accent2"/>
                </a:solidFill>
                <a:latin typeface="+mj-lt"/>
                <a:ea typeface="+mj-ea"/>
                <a:cs typeface="+mj-cs"/>
              </a:rPr>
              <a:t>PARTENARIAT DANS LE DOMAINE DE LA SANTÉ</a:t>
            </a:r>
          </a:p>
        </p:txBody>
      </p:sp>
      <p:graphicFrame>
        <p:nvGraphicFramePr>
          <p:cNvPr id="2" name="Tableau 2">
            <a:extLst>
              <a:ext uri="{FF2B5EF4-FFF2-40B4-BE49-F238E27FC236}">
                <a16:creationId xmlns:a16="http://schemas.microsoft.com/office/drawing/2014/main" id="{29BA874C-44D4-4FAB-8C13-8A0B0AF1D684}"/>
              </a:ext>
            </a:extLst>
          </p:cNvPr>
          <p:cNvGraphicFramePr>
            <a:graphicFrameLocks noGrp="1"/>
          </p:cNvGraphicFramePr>
          <p:nvPr/>
        </p:nvGraphicFramePr>
        <p:xfrm>
          <a:off x="655940" y="2488156"/>
          <a:ext cx="8168640" cy="1483360"/>
        </p:xfrm>
        <a:graphic>
          <a:graphicData uri="http://schemas.openxmlformats.org/drawingml/2006/table">
            <a:tbl>
              <a:tblPr firstRow="1" bandRow="1">
                <a:tableStyleId>{0505E3EF-67EA-436B-97B2-0124C06EBD24}</a:tableStyleId>
              </a:tblPr>
              <a:tblGrid>
                <a:gridCol w="8168640">
                  <a:extLst>
                    <a:ext uri="{9D8B030D-6E8A-4147-A177-3AD203B41FA5}">
                      <a16:colId xmlns:a16="http://schemas.microsoft.com/office/drawing/2014/main" val="2277358692"/>
                    </a:ext>
                  </a:extLst>
                </a:gridCol>
              </a:tblGrid>
              <a:tr h="370840">
                <a:tc>
                  <a:txBody>
                    <a:bodyPr/>
                    <a:lstStyle/>
                    <a:p>
                      <a:r>
                        <a:rPr lang="fr-FR" dirty="0"/>
                        <a:t>LA GESTION DES CONFLITS</a:t>
                      </a:r>
                    </a:p>
                  </a:txBody>
                  <a:tcPr anchor="ctr"/>
                </a:tc>
                <a:extLst>
                  <a:ext uri="{0D108BD9-81ED-4DB2-BD59-A6C34878D82A}">
                    <a16:rowId xmlns:a16="http://schemas.microsoft.com/office/drawing/2014/main" val="972385949"/>
                  </a:ext>
                </a:extLst>
              </a:tr>
              <a:tr h="370840">
                <a:tc>
                  <a:txBody>
                    <a:bodyPr/>
                    <a:lstStyle/>
                    <a:p>
                      <a:pPr lvl="0">
                        <a:buNone/>
                      </a:pPr>
                      <a:r>
                        <a:rPr lang="fr-FR" sz="1800" b="0" i="0" u="none" strike="noStrike" noProof="0" dirty="0">
                          <a:latin typeface="Calibri"/>
                        </a:rPr>
                        <a:t>Groupes de paroles avec des directeurs sur la gestion de la crise </a:t>
                      </a:r>
                      <a:endParaRPr lang="fr-FR" dirty="0"/>
                    </a:p>
                  </a:txBody>
                  <a:tcPr anchor="ctr"/>
                </a:tc>
                <a:extLst>
                  <a:ext uri="{0D108BD9-81ED-4DB2-BD59-A6C34878D82A}">
                    <a16:rowId xmlns:a16="http://schemas.microsoft.com/office/drawing/2014/main" val="2499729117"/>
                  </a:ext>
                </a:extLst>
              </a:tr>
              <a:tr h="370840">
                <a:tc>
                  <a:txBody>
                    <a:bodyPr/>
                    <a:lstStyle/>
                    <a:p>
                      <a:pPr lvl="0">
                        <a:buNone/>
                      </a:pPr>
                      <a:r>
                        <a:rPr lang="fr-FR" sz="1800" b="0" i="0" u="none" strike="noStrike" noProof="0" dirty="0">
                          <a:latin typeface="Calibri"/>
                        </a:rPr>
                        <a:t>Quelle posture en tant que manager dois-je avoir face à mes collaborateurs?</a:t>
                      </a:r>
                      <a:endParaRPr lang="fr-FR" dirty="0"/>
                    </a:p>
                  </a:txBody>
                  <a:tcPr anchor="ctr"/>
                </a:tc>
                <a:extLst>
                  <a:ext uri="{0D108BD9-81ED-4DB2-BD59-A6C34878D82A}">
                    <a16:rowId xmlns:a16="http://schemas.microsoft.com/office/drawing/2014/main" val="754534375"/>
                  </a:ext>
                </a:extLst>
              </a:tr>
              <a:tr h="370840">
                <a:tc>
                  <a:txBody>
                    <a:bodyPr/>
                    <a:lstStyle/>
                    <a:p>
                      <a:pPr lvl="0">
                        <a:buNone/>
                      </a:pPr>
                      <a:r>
                        <a:rPr lang="fr-FR" sz="1800" b="0" i="0" u="none" strike="noStrike" noProof="0" dirty="0">
                          <a:latin typeface="Calibri"/>
                        </a:rPr>
                        <a:t>Bien être au travail avec les chefs d'établissements</a:t>
                      </a:r>
                      <a:endParaRPr lang="fr-FR" dirty="0"/>
                    </a:p>
                  </a:txBody>
                  <a:tcPr anchor="ctr"/>
                </a:tc>
                <a:extLst>
                  <a:ext uri="{0D108BD9-81ED-4DB2-BD59-A6C34878D82A}">
                    <a16:rowId xmlns:a16="http://schemas.microsoft.com/office/drawing/2014/main" val="329315927"/>
                  </a:ext>
                </a:extLst>
              </a:tr>
            </a:tbl>
          </a:graphicData>
        </a:graphic>
      </p:graphicFrame>
      <p:graphicFrame>
        <p:nvGraphicFramePr>
          <p:cNvPr id="8" name="Tableau 2">
            <a:extLst>
              <a:ext uri="{FF2B5EF4-FFF2-40B4-BE49-F238E27FC236}">
                <a16:creationId xmlns:a16="http://schemas.microsoft.com/office/drawing/2014/main" id="{297DA3BE-EE32-4D51-9E97-954EA9ED658B}"/>
              </a:ext>
            </a:extLst>
          </p:cNvPr>
          <p:cNvGraphicFramePr>
            <a:graphicFrameLocks noGrp="1"/>
          </p:cNvGraphicFramePr>
          <p:nvPr/>
        </p:nvGraphicFramePr>
        <p:xfrm>
          <a:off x="647623" y="4102313"/>
          <a:ext cx="8168640" cy="1745995"/>
        </p:xfrm>
        <a:graphic>
          <a:graphicData uri="http://schemas.openxmlformats.org/drawingml/2006/table">
            <a:tbl>
              <a:tblPr firstRow="1" bandRow="1">
                <a:tableStyleId>{0505E3EF-67EA-436B-97B2-0124C06EBD24}</a:tableStyleId>
              </a:tblPr>
              <a:tblGrid>
                <a:gridCol w="8168640">
                  <a:extLst>
                    <a:ext uri="{9D8B030D-6E8A-4147-A177-3AD203B41FA5}">
                      <a16:colId xmlns:a16="http://schemas.microsoft.com/office/drawing/2014/main" val="2277358692"/>
                    </a:ext>
                  </a:extLst>
                </a:gridCol>
              </a:tblGrid>
              <a:tr h="368069">
                <a:tc>
                  <a:txBody>
                    <a:bodyPr/>
                    <a:lstStyle/>
                    <a:p>
                      <a:r>
                        <a:rPr lang="fr-FR" dirty="0"/>
                        <a:t>LA VOIX</a:t>
                      </a:r>
                    </a:p>
                  </a:txBody>
                  <a:tcPr anchor="ctr"/>
                </a:tc>
                <a:extLst>
                  <a:ext uri="{0D108BD9-81ED-4DB2-BD59-A6C34878D82A}">
                    <a16:rowId xmlns:a16="http://schemas.microsoft.com/office/drawing/2014/main" val="972385949"/>
                  </a:ext>
                </a:extLst>
              </a:tr>
              <a:tr h="368923">
                <a:tc>
                  <a:txBody>
                    <a:bodyPr/>
                    <a:lstStyle/>
                    <a:p>
                      <a:pPr lvl="0">
                        <a:buNone/>
                      </a:pPr>
                      <a:r>
                        <a:rPr lang="fr-FR" sz="1800" b="0" i="0" u="none" strike="noStrike" kern="1200" noProof="0" dirty="0">
                          <a:solidFill>
                            <a:schemeClr val="dk1"/>
                          </a:solidFill>
                          <a:latin typeface="Calibri"/>
                          <a:ea typeface="+mn-ea"/>
                          <a:cs typeface="+mn-cs"/>
                        </a:rPr>
                        <a:t>Ateliers sur les troubles de la voix et le port du masque : enseignants en maternelle</a:t>
                      </a:r>
                      <a:endParaRPr lang="fr-FR" sz="1800" b="0" i="0" u="none" strike="noStrike" kern="1200" dirty="0">
                        <a:solidFill>
                          <a:schemeClr val="dk1"/>
                        </a:solidFill>
                        <a:latin typeface="Calibri"/>
                        <a:ea typeface="+mn-ea"/>
                        <a:cs typeface="+mn-cs"/>
                      </a:endParaRPr>
                    </a:p>
                  </a:txBody>
                  <a:tcPr anchor="ctr"/>
                </a:tc>
                <a:extLst>
                  <a:ext uri="{0D108BD9-81ED-4DB2-BD59-A6C34878D82A}">
                    <a16:rowId xmlns:a16="http://schemas.microsoft.com/office/drawing/2014/main" val="2499729117"/>
                  </a:ext>
                </a:extLst>
              </a:tr>
              <a:tr h="368923">
                <a:tc>
                  <a:txBody>
                    <a:bodyPr/>
                    <a:lstStyle/>
                    <a:p>
                      <a:pPr marL="0" lvl="0" algn="l" defTabSz="457200" rtl="0" eaLnBrk="1" latinLnBrk="0" hangingPunct="1">
                        <a:buNone/>
                      </a:pPr>
                      <a:r>
                        <a:rPr lang="fr-FR" sz="1800" b="0" i="0" u="none" strike="noStrike" kern="1200" noProof="0" dirty="0">
                          <a:solidFill>
                            <a:schemeClr val="dk1"/>
                          </a:solidFill>
                          <a:latin typeface="Calibri"/>
                          <a:ea typeface="+mn-ea"/>
                          <a:cs typeface="+mn-cs"/>
                        </a:rPr>
                        <a:t>Conférence sur la voix par Corinne LOIE</a:t>
                      </a:r>
                      <a:endParaRPr lang="fr-FR" sz="1800" b="0" i="0" u="none" strike="noStrike" kern="1200" dirty="0">
                        <a:solidFill>
                          <a:schemeClr val="dk1"/>
                        </a:solidFill>
                        <a:latin typeface="Calibri"/>
                        <a:ea typeface="+mn-ea"/>
                        <a:cs typeface="+mn-cs"/>
                      </a:endParaRPr>
                    </a:p>
                  </a:txBody>
                  <a:tcPr anchor="ctr"/>
                </a:tc>
                <a:extLst>
                  <a:ext uri="{0D108BD9-81ED-4DB2-BD59-A6C34878D82A}">
                    <a16:rowId xmlns:a16="http://schemas.microsoft.com/office/drawing/2014/main" val="754534375"/>
                  </a:ext>
                </a:extLst>
              </a:tr>
              <a:tr h="637231">
                <a:tc>
                  <a:txBody>
                    <a:bodyPr/>
                    <a:lstStyle/>
                    <a:p>
                      <a:pPr marL="0" lvl="0" algn="l" defTabSz="457200" rtl="0" eaLnBrk="1" latinLnBrk="0" hangingPunct="1">
                        <a:buNone/>
                      </a:pPr>
                      <a:r>
                        <a:rPr lang="fr-FR" sz="1800" b="0" i="0" u="none" strike="noStrike" kern="1200" noProof="0" dirty="0">
                          <a:solidFill>
                            <a:schemeClr val="dk1"/>
                          </a:solidFill>
                          <a:latin typeface="Calibri"/>
                          <a:ea typeface="+mn-ea"/>
                          <a:cs typeface="+mn-cs"/>
                        </a:rPr>
                        <a:t>Ateliers pour des enseignants du 1er degré avec un orthophoniste et un professeur de chant</a:t>
                      </a:r>
                      <a:endParaRPr lang="fr-FR" sz="1800" b="0" i="0" u="none" strike="noStrike" kern="1200" dirty="0">
                        <a:solidFill>
                          <a:schemeClr val="dk1"/>
                        </a:solidFill>
                        <a:latin typeface="Calibri"/>
                        <a:ea typeface="+mn-ea"/>
                        <a:cs typeface="+mn-cs"/>
                      </a:endParaRPr>
                    </a:p>
                  </a:txBody>
                  <a:tcPr anchor="ctr"/>
                </a:tc>
                <a:extLst>
                  <a:ext uri="{0D108BD9-81ED-4DB2-BD59-A6C34878D82A}">
                    <a16:rowId xmlns:a16="http://schemas.microsoft.com/office/drawing/2014/main" val="329315927"/>
                  </a:ext>
                </a:extLst>
              </a:tr>
            </a:tbl>
          </a:graphicData>
        </a:graphic>
      </p:graphicFrame>
      <p:graphicFrame>
        <p:nvGraphicFramePr>
          <p:cNvPr id="9" name="Tableau 2">
            <a:extLst>
              <a:ext uri="{FF2B5EF4-FFF2-40B4-BE49-F238E27FC236}">
                <a16:creationId xmlns:a16="http://schemas.microsoft.com/office/drawing/2014/main" id="{EE0A3B99-B919-4C8D-A237-9868E6473CC2}"/>
              </a:ext>
            </a:extLst>
          </p:cNvPr>
          <p:cNvGraphicFramePr>
            <a:graphicFrameLocks noGrp="1"/>
          </p:cNvGraphicFramePr>
          <p:nvPr/>
        </p:nvGraphicFramePr>
        <p:xfrm>
          <a:off x="647627" y="5996571"/>
          <a:ext cx="8168640" cy="370840"/>
        </p:xfrm>
        <a:graphic>
          <a:graphicData uri="http://schemas.openxmlformats.org/drawingml/2006/table">
            <a:tbl>
              <a:tblPr firstRow="1" bandRow="1">
                <a:tableStyleId>{0505E3EF-67EA-436B-97B2-0124C06EBD24}</a:tableStyleId>
              </a:tblPr>
              <a:tblGrid>
                <a:gridCol w="8168640">
                  <a:extLst>
                    <a:ext uri="{9D8B030D-6E8A-4147-A177-3AD203B41FA5}">
                      <a16:colId xmlns:a16="http://schemas.microsoft.com/office/drawing/2014/main" val="2277358692"/>
                    </a:ext>
                  </a:extLst>
                </a:gridCol>
              </a:tblGrid>
              <a:tr h="370840">
                <a:tc>
                  <a:txBody>
                    <a:bodyPr/>
                    <a:lstStyle/>
                    <a:p>
                      <a:pPr marL="0" lvl="0" algn="l" defTabSz="457200" rtl="0" eaLnBrk="1" latinLnBrk="0" hangingPunct="1">
                        <a:buNone/>
                      </a:pPr>
                      <a:r>
                        <a:rPr lang="fr-FR" sz="1800" b="1" kern="1200" noProof="0" dirty="0">
                          <a:solidFill>
                            <a:schemeClr val="dk1"/>
                          </a:solidFill>
                          <a:latin typeface="+mn-lt"/>
                          <a:ea typeface="+mn-ea"/>
                          <a:cs typeface="+mn-cs"/>
                        </a:rPr>
                        <a:t>Journée "violences faites aux femmes"</a:t>
                      </a:r>
                      <a:endParaRPr lang="fr-FR" sz="1800" b="1" kern="1200" dirty="0">
                        <a:solidFill>
                          <a:schemeClr val="dk1"/>
                        </a:solidFill>
                        <a:latin typeface="+mn-lt"/>
                        <a:ea typeface="+mn-ea"/>
                        <a:cs typeface="+mn-cs"/>
                      </a:endParaRPr>
                    </a:p>
                  </a:txBody>
                  <a:tcPr anchor="ctr"/>
                </a:tc>
                <a:extLst>
                  <a:ext uri="{0D108BD9-81ED-4DB2-BD59-A6C34878D82A}">
                    <a16:rowId xmlns:a16="http://schemas.microsoft.com/office/drawing/2014/main" val="972385949"/>
                  </a:ext>
                </a:extLst>
              </a:tr>
            </a:tbl>
          </a:graphicData>
        </a:graphic>
      </p:graphicFrame>
      <p:sp>
        <p:nvSpPr>
          <p:cNvPr id="5" name="Espace réservé du numéro de diapositive 4"/>
          <p:cNvSpPr>
            <a:spLocks noGrp="1"/>
          </p:cNvSpPr>
          <p:nvPr>
            <p:ph type="sldNum" sz="quarter" idx="12"/>
          </p:nvPr>
        </p:nvSpPr>
        <p:spPr/>
        <p:txBody>
          <a:bodyPr/>
          <a:lstStyle/>
          <a:p>
            <a:fld id="{D0818B26-63FD-4371-87B1-1F5474866139}" type="slidenum">
              <a:rPr lang="fr-FR" smtClean="0"/>
              <a:pPr/>
              <a:t>111</a:t>
            </a:fld>
            <a:endParaRPr lang="fr-FR" dirty="0"/>
          </a:p>
        </p:txBody>
      </p:sp>
    </p:spTree>
    <p:extLst>
      <p:ext uri="{BB962C8B-B14F-4D97-AF65-F5344CB8AC3E}">
        <p14:creationId xmlns:p14="http://schemas.microsoft.com/office/powerpoint/2010/main" val="33629384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2898" y="1131994"/>
            <a:ext cx="4590386" cy="4590386"/>
          </a:xfrm>
          <a:prstGeom prst="rect">
            <a:avLst/>
          </a:prstGeom>
        </p:spPr>
      </p:pic>
      <p:sp>
        <p:nvSpPr>
          <p:cNvPr id="3" name="Espace réservé du numéro de diapositive 2">
            <a:extLst>
              <a:ext uri="{FF2B5EF4-FFF2-40B4-BE49-F238E27FC236}">
                <a16:creationId xmlns:a16="http://schemas.microsoft.com/office/drawing/2014/main" id="{C9762D21-53FB-3D40-AE11-2BD75E9AB7F7}"/>
              </a:ext>
            </a:extLst>
          </p:cNvPr>
          <p:cNvSpPr>
            <a:spLocks noGrp="1"/>
          </p:cNvSpPr>
          <p:nvPr>
            <p:ph type="sldNum" sz="quarter" idx="12"/>
          </p:nvPr>
        </p:nvSpPr>
        <p:spPr/>
        <p:txBody>
          <a:bodyPr/>
          <a:lstStyle/>
          <a:p>
            <a:fld id="{D0818B26-63FD-4371-87B1-1F5474866139}" type="slidenum">
              <a:rPr lang="fr-FR" smtClean="0"/>
              <a:pPr/>
              <a:t>112</a:t>
            </a:fld>
            <a:endParaRPr lang="fr-FR"/>
          </a:p>
        </p:txBody>
      </p:sp>
    </p:spTree>
    <p:extLst>
      <p:ext uri="{BB962C8B-B14F-4D97-AF65-F5344CB8AC3E}">
        <p14:creationId xmlns:p14="http://schemas.microsoft.com/office/powerpoint/2010/main" val="483105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697168" y="4843495"/>
            <a:ext cx="8288035" cy="1095059"/>
          </a:xfrm>
        </p:spPr>
        <p:txBody>
          <a:bodyPr vert="horz" lIns="91440" tIns="45720" rIns="91440" bIns="45720" rtlCol="0" anchor="b">
            <a:normAutofit/>
          </a:bodyPr>
          <a:lstStyle/>
          <a:p>
            <a:pPr algn="ctr"/>
            <a:r>
              <a:rPr lang="en-US" sz="4800" dirty="0"/>
              <a:t>MERCI DE VOTRE ATTENTION</a:t>
            </a:r>
          </a:p>
        </p:txBody>
      </p:sp>
      <p:pic>
        <p:nvPicPr>
          <p:cNvPr id="10" name="Image 4">
            <a:extLst>
              <a:ext uri="{FF2B5EF4-FFF2-40B4-BE49-F238E27FC236}">
                <a16:creationId xmlns:a16="http://schemas.microsoft.com/office/drawing/2014/main" id="{A77360EB-C9C7-4429-AFFE-4D7DC9C98E10}"/>
              </a:ext>
            </a:extLst>
          </p:cNvPr>
          <p:cNvPicPr>
            <a:picLocks noChangeAspect="1"/>
          </p:cNvPicPr>
          <p:nvPr/>
        </p:nvPicPr>
        <p:blipFill>
          <a:blip r:embed="rId2" cstate="print"/>
          <a:stretch>
            <a:fillRect/>
          </a:stretch>
        </p:blipFill>
        <p:spPr>
          <a:xfrm>
            <a:off x="876212" y="326857"/>
            <a:ext cx="4016832" cy="2318807"/>
          </a:xfrm>
          <a:prstGeom prst="rect">
            <a:avLst/>
          </a:prstGeom>
        </p:spPr>
      </p:pic>
      <p:pic>
        <p:nvPicPr>
          <p:cNvPr id="2" name="Image 1">
            <a:extLst>
              <a:ext uri="{FF2B5EF4-FFF2-40B4-BE49-F238E27FC236}">
                <a16:creationId xmlns:a16="http://schemas.microsoft.com/office/drawing/2014/main" id="{B6452AB4-F210-C343-947D-A05567EBCFDC}"/>
              </a:ext>
            </a:extLst>
          </p:cNvPr>
          <p:cNvPicPr>
            <a:picLocks noChangeAspect="1"/>
          </p:cNvPicPr>
          <p:nvPr/>
        </p:nvPicPr>
        <p:blipFill>
          <a:blip r:embed="rId3" cstate="print"/>
          <a:stretch>
            <a:fillRect/>
          </a:stretch>
        </p:blipFill>
        <p:spPr>
          <a:xfrm>
            <a:off x="2546908" y="2185582"/>
            <a:ext cx="2945486" cy="1082465"/>
          </a:xfrm>
          <a:prstGeom prst="rect">
            <a:avLst/>
          </a:prstGeom>
        </p:spPr>
      </p:pic>
      <p:sp>
        <p:nvSpPr>
          <p:cNvPr id="8" name="Espace réservé du numéro de diapositive 7"/>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D0818B26-63FD-4371-87B1-1F5474866139}" type="slidenum">
              <a:rPr lang="en-US" smtClean="0"/>
              <a:pPr>
                <a:spcAft>
                  <a:spcPts val="600"/>
                </a:spcAft>
              </a:pPr>
              <a:t>113</a:t>
            </a:fld>
            <a:endParaRPr lang="en-US"/>
          </a:p>
        </p:txBody>
      </p:sp>
      <p:pic>
        <p:nvPicPr>
          <p:cNvPr id="9" name="Image 8">
            <a:extLst>
              <a:ext uri="{FF2B5EF4-FFF2-40B4-BE49-F238E27FC236}">
                <a16:creationId xmlns:a16="http://schemas.microsoft.com/office/drawing/2014/main" id="{5F1AD8A9-98B4-425C-BB2F-0B5F9C0A143F}"/>
              </a:ext>
            </a:extLst>
          </p:cNvPr>
          <p:cNvPicPr>
            <a:picLocks noChangeAspect="1"/>
          </p:cNvPicPr>
          <p:nvPr/>
        </p:nvPicPr>
        <p:blipFill rotWithShape="1">
          <a:blip r:embed="rId4" cstate="print"/>
          <a:srcRect t="3518" r="-1" b="-1"/>
          <a:stretch/>
        </p:blipFill>
        <p:spPr>
          <a:xfrm>
            <a:off x="7757398" y="1431153"/>
            <a:ext cx="1751647" cy="1911543"/>
          </a:xfrm>
          <a:prstGeom prst="rect">
            <a:avLst/>
          </a:prstGeom>
        </p:spPr>
      </p:pic>
      <p:pic>
        <p:nvPicPr>
          <p:cNvPr id="3" name="Image 2">
            <a:extLst>
              <a:ext uri="{FF2B5EF4-FFF2-40B4-BE49-F238E27FC236}">
                <a16:creationId xmlns:a16="http://schemas.microsoft.com/office/drawing/2014/main" id="{DC510CEB-C725-2D4D-B903-51EF49B6574F}"/>
              </a:ext>
            </a:extLst>
          </p:cNvPr>
          <p:cNvPicPr>
            <a:picLocks noChangeAspect="1"/>
          </p:cNvPicPr>
          <p:nvPr/>
        </p:nvPicPr>
        <p:blipFill>
          <a:blip r:embed="rId5" cstate="print"/>
          <a:stretch>
            <a:fillRect/>
          </a:stretch>
        </p:blipFill>
        <p:spPr>
          <a:xfrm>
            <a:off x="5453110" y="3174648"/>
            <a:ext cx="2304288" cy="1664333"/>
          </a:xfrm>
          <a:prstGeom prst="rect">
            <a:avLst/>
          </a:prstGeom>
        </p:spPr>
      </p:pic>
    </p:spTree>
    <p:extLst>
      <p:ext uri="{BB962C8B-B14F-4D97-AF65-F5344CB8AC3E}">
        <p14:creationId xmlns:p14="http://schemas.microsoft.com/office/powerpoint/2010/main" val="119415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p:cNvSpPr>
            <a:spLocks noGrp="1"/>
          </p:cNvSpPr>
          <p:nvPr>
            <p:ph type="sldNum" sz="quarter" idx="12"/>
          </p:nvPr>
        </p:nvSpPr>
        <p:spPr/>
        <p:txBody>
          <a:bodyPr/>
          <a:lstStyle/>
          <a:p>
            <a:fld id="{7FBB960F-DAF0-413C-A349-BE519C0DD136}" type="slidenum">
              <a:rPr lang="fr-FR" smtClean="0"/>
              <a:pPr/>
              <a:t>12</a:t>
            </a:fld>
            <a:endParaRPr lang="fr-FR"/>
          </a:p>
        </p:txBody>
      </p:sp>
      <p:sp>
        <p:nvSpPr>
          <p:cNvPr id="31" name="Espace réservé du texte 30"/>
          <p:cNvSpPr>
            <a:spLocks noGrp="1"/>
          </p:cNvSpPr>
          <p:nvPr>
            <p:ph type="body" sz="quarter" idx="13"/>
          </p:nvPr>
        </p:nvSpPr>
        <p:spPr>
          <a:xfrm>
            <a:off x="431094" y="1595329"/>
            <a:ext cx="11232819" cy="602320"/>
          </a:xfrm>
        </p:spPr>
        <p:txBody>
          <a:bodyPr>
            <a:normAutofit/>
          </a:bodyPr>
          <a:lstStyle/>
          <a:p>
            <a:r>
              <a:rPr lang="fr-FR" sz="2300" dirty="0">
                <a:solidFill>
                  <a:srgbClr val="00B0F0"/>
                </a:solidFill>
              </a:rPr>
              <a:t>1° Identifier le risque professionnel</a:t>
            </a:r>
          </a:p>
        </p:txBody>
      </p:sp>
      <p:sp>
        <p:nvSpPr>
          <p:cNvPr id="2" name="Titre 1"/>
          <p:cNvSpPr>
            <a:spLocks noGrp="1"/>
          </p:cNvSpPr>
          <p:nvPr>
            <p:ph type="title"/>
          </p:nvPr>
        </p:nvSpPr>
        <p:spPr>
          <a:xfrm>
            <a:off x="527755" y="416518"/>
            <a:ext cx="11233151" cy="719988"/>
          </a:xfrm>
        </p:spPr>
        <p:txBody>
          <a:bodyPr anchor="ctr">
            <a:normAutofit/>
          </a:bodyPr>
          <a:lstStyle/>
          <a:p>
            <a:pPr algn="ctr"/>
            <a:r>
              <a:rPr lang="fr-FR" sz="2400" b="1" dirty="0">
                <a:solidFill>
                  <a:schemeClr val="accent2"/>
                </a:solidFill>
              </a:rPr>
              <a:t>UNE DÉMARCHE  MÉTHODOLOGIQUE  ET HIÉRARCHISÉE</a:t>
            </a:r>
          </a:p>
        </p:txBody>
      </p:sp>
      <p:sp>
        <p:nvSpPr>
          <p:cNvPr id="32" name="Espace réservé du texte 31"/>
          <p:cNvSpPr>
            <a:spLocks noGrp="1"/>
          </p:cNvSpPr>
          <p:nvPr>
            <p:ph type="body" sz="quarter" idx="14"/>
          </p:nvPr>
        </p:nvSpPr>
        <p:spPr/>
        <p:txBody>
          <a:bodyPr/>
          <a:lstStyle/>
          <a:p>
            <a:endParaRPr lang="fr-FR" dirty="0"/>
          </a:p>
        </p:txBody>
      </p:sp>
      <p:sp>
        <p:nvSpPr>
          <p:cNvPr id="11" name="Ellipse 10"/>
          <p:cNvSpPr/>
          <p:nvPr/>
        </p:nvSpPr>
        <p:spPr>
          <a:xfrm>
            <a:off x="2207568" y="2903748"/>
            <a:ext cx="7704856" cy="29735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b="1" dirty="0">
                <a:solidFill>
                  <a:schemeClr val="tx1"/>
                </a:solidFill>
              </a:rPr>
              <a:t>ENVIRONNEMENT PROFESSIONNEL</a:t>
            </a:r>
          </a:p>
        </p:txBody>
      </p:sp>
      <p:sp>
        <p:nvSpPr>
          <p:cNvPr id="12" name="Ellipse 11"/>
          <p:cNvSpPr/>
          <p:nvPr/>
        </p:nvSpPr>
        <p:spPr>
          <a:xfrm>
            <a:off x="2783632" y="3789040"/>
            <a:ext cx="1728192" cy="9144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DANGER</a:t>
            </a:r>
          </a:p>
        </p:txBody>
      </p:sp>
      <p:sp>
        <p:nvSpPr>
          <p:cNvPr id="13" name="Ellipse 12"/>
          <p:cNvSpPr/>
          <p:nvPr/>
        </p:nvSpPr>
        <p:spPr>
          <a:xfrm>
            <a:off x="7248128" y="3822826"/>
            <a:ext cx="252028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TRAVAILLEUR EXPOSE</a:t>
            </a:r>
          </a:p>
        </p:txBody>
      </p:sp>
      <p:sp>
        <p:nvSpPr>
          <p:cNvPr id="14" name="Ellipse 13"/>
          <p:cNvSpPr/>
          <p:nvPr/>
        </p:nvSpPr>
        <p:spPr>
          <a:xfrm>
            <a:off x="5054061" y="4898521"/>
            <a:ext cx="1638836"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RISQUE</a:t>
            </a:r>
          </a:p>
        </p:txBody>
      </p:sp>
      <p:sp>
        <p:nvSpPr>
          <p:cNvPr id="17" name="Flèche à trois pointes 16"/>
          <p:cNvSpPr/>
          <p:nvPr/>
        </p:nvSpPr>
        <p:spPr>
          <a:xfrm rot="10800000">
            <a:off x="4871865" y="3958489"/>
            <a:ext cx="2003231" cy="904979"/>
          </a:xfrm>
          <a:prstGeom prst="leftRightUp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pied de page 3">
            <a:extLst>
              <a:ext uri="{FF2B5EF4-FFF2-40B4-BE49-F238E27FC236}">
                <a16:creationId xmlns:a16="http://schemas.microsoft.com/office/drawing/2014/main" id="{AE06E5D2-5805-B54E-9C70-D3917F79689E}"/>
              </a:ext>
            </a:extLst>
          </p:cNvPr>
          <p:cNvSpPr txBox="1">
            <a:spLocks/>
          </p:cNvSpPr>
          <p:nvPr/>
        </p:nvSpPr>
        <p:spPr>
          <a:xfrm>
            <a:off x="7004936" y="113155"/>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pic>
        <p:nvPicPr>
          <p:cNvPr id="16" name="Image 15">
            <a:extLst>
              <a:ext uri="{FF2B5EF4-FFF2-40B4-BE49-F238E27FC236}">
                <a16:creationId xmlns:a16="http://schemas.microsoft.com/office/drawing/2014/main" id="{89DB64AA-A2E4-3844-B330-E24D5DE14727}"/>
              </a:ext>
            </a:extLst>
          </p:cNvPr>
          <p:cNvPicPr>
            <a:picLocks noChangeAspect="1"/>
          </p:cNvPicPr>
          <p:nvPr/>
        </p:nvPicPr>
        <p:blipFill>
          <a:blip r:embed="rId3" cstate="print"/>
          <a:stretch>
            <a:fillRect/>
          </a:stretch>
        </p:blipFill>
        <p:spPr>
          <a:xfrm>
            <a:off x="431094" y="167022"/>
            <a:ext cx="1026752" cy="734587"/>
          </a:xfrm>
          <a:prstGeom prst="rect">
            <a:avLst/>
          </a:prstGeom>
        </p:spPr>
      </p:pic>
    </p:spTree>
    <p:extLst>
      <p:ext uri="{BB962C8B-B14F-4D97-AF65-F5344CB8AC3E}">
        <p14:creationId xmlns:p14="http://schemas.microsoft.com/office/powerpoint/2010/main" val="39748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5" presetClass="emph" presetSubtype="0" fill="hold" grpId="1" nodeType="clickEffect">
                                  <p:stCondLst>
                                    <p:cond delay="0"/>
                                  </p:stCondLst>
                                  <p:childTnLst>
                                    <p:anim calcmode="discrete" valueType="str">
                                      <p:cBhvr>
                                        <p:cTn id="49"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p:cNvSpPr>
            <a:spLocks noGrp="1"/>
          </p:cNvSpPr>
          <p:nvPr>
            <p:ph type="sldNum" sz="quarter" idx="12"/>
          </p:nvPr>
        </p:nvSpPr>
        <p:spPr/>
        <p:txBody>
          <a:bodyPr/>
          <a:lstStyle/>
          <a:p>
            <a:fld id="{7FBB960F-DAF0-413C-A349-BE519C0DD136}" type="slidenum">
              <a:rPr lang="fr-FR" smtClean="0"/>
              <a:pPr/>
              <a:t>13</a:t>
            </a:fld>
            <a:endParaRPr lang="fr-FR"/>
          </a:p>
        </p:txBody>
      </p:sp>
      <p:sp>
        <p:nvSpPr>
          <p:cNvPr id="11" name="Espace réservé du texte 10"/>
          <p:cNvSpPr>
            <a:spLocks noGrp="1"/>
          </p:cNvSpPr>
          <p:nvPr>
            <p:ph type="body" sz="quarter" idx="13"/>
          </p:nvPr>
        </p:nvSpPr>
        <p:spPr>
          <a:xfrm>
            <a:off x="479590" y="1433784"/>
            <a:ext cx="11232819" cy="378202"/>
          </a:xfrm>
        </p:spPr>
        <p:txBody>
          <a:bodyPr>
            <a:noAutofit/>
          </a:bodyPr>
          <a:lstStyle/>
          <a:p>
            <a:r>
              <a:rPr lang="fr-FR" sz="2300" dirty="0">
                <a:solidFill>
                  <a:srgbClr val="00B0F0"/>
                </a:solidFill>
              </a:rPr>
              <a:t>2° Supprimer le risque </a:t>
            </a:r>
          </a:p>
        </p:txBody>
      </p:sp>
      <p:sp>
        <p:nvSpPr>
          <p:cNvPr id="12" name="Espace réservé du texte 11"/>
          <p:cNvSpPr>
            <a:spLocks noGrp="1"/>
          </p:cNvSpPr>
          <p:nvPr>
            <p:ph type="body" sz="quarter" idx="14"/>
          </p:nvPr>
        </p:nvSpPr>
        <p:spPr>
          <a:xfrm>
            <a:off x="449592" y="2133593"/>
            <a:ext cx="11232819" cy="4042814"/>
          </a:xfrm>
        </p:spPr>
        <p:txBody>
          <a:bodyPr/>
          <a:lstStyle/>
          <a:p>
            <a:endParaRPr lang="fr-FR" dirty="0"/>
          </a:p>
        </p:txBody>
      </p:sp>
      <p:sp>
        <p:nvSpPr>
          <p:cNvPr id="5" name="Bulle ronde 4"/>
          <p:cNvSpPr/>
          <p:nvPr/>
        </p:nvSpPr>
        <p:spPr>
          <a:xfrm>
            <a:off x="7968208" y="2452918"/>
            <a:ext cx="2088232" cy="1044696"/>
          </a:xfrm>
          <a:prstGeom prst="wedgeEllipseCallout">
            <a:avLst>
              <a:gd name="adj1" fmla="val -40814"/>
              <a:gd name="adj2" fmla="val 59101"/>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dirty="0">
                <a:solidFill>
                  <a:schemeClr val="bg1"/>
                </a:solidFill>
              </a:rPr>
              <a:t>actions d'information et de formation </a:t>
            </a:r>
          </a:p>
        </p:txBody>
      </p:sp>
      <p:sp>
        <p:nvSpPr>
          <p:cNvPr id="6" name="Bulle ronde 5"/>
          <p:cNvSpPr/>
          <p:nvPr/>
        </p:nvSpPr>
        <p:spPr>
          <a:xfrm>
            <a:off x="1775520" y="2607688"/>
            <a:ext cx="2520280" cy="952787"/>
          </a:xfrm>
          <a:prstGeom prst="wedgeEllipseCallout">
            <a:avLst>
              <a:gd name="adj1" fmla="val 35313"/>
              <a:gd name="adj2" fmla="val 61408"/>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dirty="0">
                <a:solidFill>
                  <a:schemeClr val="bg1"/>
                </a:solidFill>
              </a:rPr>
              <a:t>actions de prévention des risques professionnels</a:t>
            </a:r>
          </a:p>
        </p:txBody>
      </p:sp>
      <p:sp>
        <p:nvSpPr>
          <p:cNvPr id="7" name="Bulle ronde 6"/>
          <p:cNvSpPr/>
          <p:nvPr/>
        </p:nvSpPr>
        <p:spPr>
          <a:xfrm>
            <a:off x="1938683" y="5228636"/>
            <a:ext cx="2193954" cy="828672"/>
          </a:xfrm>
          <a:prstGeom prst="wedgeEllipseCallout">
            <a:avLst>
              <a:gd name="adj1" fmla="val 34738"/>
              <a:gd name="adj2" fmla="val -56205"/>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dirty="0">
                <a:solidFill>
                  <a:schemeClr val="bg1"/>
                </a:solidFill>
              </a:rPr>
              <a:t>réorganisation du travail</a:t>
            </a:r>
          </a:p>
        </p:txBody>
      </p:sp>
      <p:sp>
        <p:nvSpPr>
          <p:cNvPr id="8" name="Bulle ronde 7"/>
          <p:cNvSpPr/>
          <p:nvPr/>
        </p:nvSpPr>
        <p:spPr>
          <a:xfrm>
            <a:off x="8135910" y="5056376"/>
            <a:ext cx="1944216" cy="966660"/>
          </a:xfrm>
          <a:prstGeom prst="wedgeEllipseCallout">
            <a:avLst>
              <a:gd name="adj1" fmla="val -47199"/>
              <a:gd name="adj2" fmla="val -47859"/>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dirty="0">
                <a:solidFill>
                  <a:schemeClr val="bg1"/>
                </a:solidFill>
              </a:rPr>
              <a:t>dotation en moyens adaptés</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594" y="2832301"/>
            <a:ext cx="4320481"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space réservé du pied de page 3">
            <a:extLst>
              <a:ext uri="{FF2B5EF4-FFF2-40B4-BE49-F238E27FC236}">
                <a16:creationId xmlns:a16="http://schemas.microsoft.com/office/drawing/2014/main" id="{1AB61D57-9986-804B-A54C-B153CE9DDB7E}"/>
              </a:ext>
            </a:extLst>
          </p:cNvPr>
          <p:cNvSpPr txBox="1">
            <a:spLocks/>
          </p:cNvSpPr>
          <p:nvPr/>
        </p:nvSpPr>
        <p:spPr>
          <a:xfrm>
            <a:off x="7346606" y="168387"/>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pic>
        <p:nvPicPr>
          <p:cNvPr id="16" name="Image 15">
            <a:extLst>
              <a:ext uri="{FF2B5EF4-FFF2-40B4-BE49-F238E27FC236}">
                <a16:creationId xmlns:a16="http://schemas.microsoft.com/office/drawing/2014/main" id="{28EBCC5D-B058-A245-B1DD-3A628FC1559F}"/>
              </a:ext>
            </a:extLst>
          </p:cNvPr>
          <p:cNvPicPr>
            <a:picLocks noChangeAspect="1"/>
          </p:cNvPicPr>
          <p:nvPr/>
        </p:nvPicPr>
        <p:blipFill>
          <a:blip r:embed="rId4" cstate="print"/>
          <a:stretch>
            <a:fillRect/>
          </a:stretch>
        </p:blipFill>
        <p:spPr>
          <a:xfrm>
            <a:off x="431800" y="189595"/>
            <a:ext cx="1079110" cy="772046"/>
          </a:xfrm>
          <a:prstGeom prst="rect">
            <a:avLst/>
          </a:prstGeom>
        </p:spPr>
      </p:pic>
      <p:sp>
        <p:nvSpPr>
          <p:cNvPr id="17" name="Titre 1">
            <a:extLst>
              <a:ext uri="{FF2B5EF4-FFF2-40B4-BE49-F238E27FC236}">
                <a16:creationId xmlns:a16="http://schemas.microsoft.com/office/drawing/2014/main" id="{E0D17765-E09F-8E45-98D7-6CB884BDB389}"/>
              </a:ext>
            </a:extLst>
          </p:cNvPr>
          <p:cNvSpPr txBox="1">
            <a:spLocks/>
          </p:cNvSpPr>
          <p:nvPr/>
        </p:nvSpPr>
        <p:spPr>
          <a:xfrm>
            <a:off x="527755" y="416518"/>
            <a:ext cx="11233151" cy="71998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2400" b="1" dirty="0">
                <a:solidFill>
                  <a:schemeClr val="accent2"/>
                </a:solidFill>
              </a:rPr>
              <a:t>UNE DÉMARCHE  MÉTHODOLOGIQUE  ET HIÉRARCHISÉE</a:t>
            </a:r>
          </a:p>
        </p:txBody>
      </p:sp>
    </p:spTree>
    <p:extLst>
      <p:ext uri="{BB962C8B-B14F-4D97-AF65-F5344CB8AC3E}">
        <p14:creationId xmlns:p14="http://schemas.microsoft.com/office/powerpoint/2010/main" val="157249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solidFill>
                  <a:srgbClr val="000000"/>
                </a:solidFill>
              </a:rPr>
              <a:pPr/>
              <a:t>14</a:t>
            </a:fld>
            <a:endParaRPr lang="fr-FR" dirty="0">
              <a:solidFill>
                <a:srgbClr val="000000"/>
              </a:solidFill>
            </a:endParaRPr>
          </a:p>
        </p:txBody>
      </p:sp>
      <p:sp>
        <p:nvSpPr>
          <p:cNvPr id="3" name="Espace réservé du texte 2"/>
          <p:cNvSpPr>
            <a:spLocks noGrp="1"/>
          </p:cNvSpPr>
          <p:nvPr>
            <p:ph type="body" sz="quarter" idx="13"/>
          </p:nvPr>
        </p:nvSpPr>
        <p:spPr>
          <a:xfrm>
            <a:off x="431426" y="1458791"/>
            <a:ext cx="11232819" cy="323935"/>
          </a:xfrm>
        </p:spPr>
        <p:txBody>
          <a:bodyPr>
            <a:normAutofit fontScale="62500" lnSpcReduction="20000"/>
          </a:bodyPr>
          <a:lstStyle/>
          <a:p>
            <a:r>
              <a:rPr lang="fr-FR" sz="3000" dirty="0">
                <a:solidFill>
                  <a:srgbClr val="00B0F0"/>
                </a:solidFill>
              </a:rPr>
              <a:t>3° Evaluer le risque qui n’a pu être supprimé</a:t>
            </a:r>
          </a:p>
        </p:txBody>
      </p:sp>
      <p:sp>
        <p:nvSpPr>
          <p:cNvPr id="5" name="Espace réservé du texte 4"/>
          <p:cNvSpPr>
            <a:spLocks noGrp="1"/>
          </p:cNvSpPr>
          <p:nvPr>
            <p:ph type="body" sz="quarter" idx="14"/>
          </p:nvPr>
        </p:nvSpPr>
        <p:spPr>
          <a:xfrm>
            <a:off x="431800" y="2131133"/>
            <a:ext cx="11232445" cy="3986168"/>
          </a:xfrm>
        </p:spPr>
        <p:txBody>
          <a:bodyPr>
            <a:normAutofit/>
          </a:bodyPr>
          <a:lstStyle/>
          <a:p>
            <a:pPr marL="0"/>
            <a:r>
              <a:rPr lang="fr-FR" b="1" dirty="0"/>
              <a:t>Article L. 4121-3 du Code du travail</a:t>
            </a:r>
          </a:p>
          <a:p>
            <a:pPr marL="0" algn="just"/>
            <a:r>
              <a:rPr lang="fr-FR" i="1" dirty="0"/>
              <a:t>L'employeur, compte tenu de la nature des activités de l'établissement, évalue les risques pour la santé et la sécurité des travailleurs, y compris dans le choix des procédés de fabrication, des équipements de travail, des substances ou préparations chimiques, dans l'aménagement ou le réaménagement des lieux de travail ou des installations et dans la définition des postes de travail. </a:t>
            </a:r>
          </a:p>
          <a:p>
            <a:pPr marL="0" algn="just"/>
            <a:r>
              <a:rPr lang="fr-FR" i="1" dirty="0"/>
              <a:t>Cette évaluation des risques tient compte de l'impact différencié de l'exposition au risque en fonction du sexe.</a:t>
            </a:r>
          </a:p>
          <a:p>
            <a:pPr marL="0" algn="just"/>
            <a:r>
              <a:rPr lang="fr-FR" i="1" dirty="0"/>
              <a:t>A la suite de cette évaluation, l'employeur met en œuvre les actions de prévention ainsi que les méthodes de travail et de production garantissant un meilleur niveau de protection de la santé et de la sécurité des travailleurs. Il intègre ces actions et ces méthodes dans l'ensemble des activités de l'établissement et à tous les niveaux de l'encadrement (…).</a:t>
            </a:r>
          </a:p>
          <a:p>
            <a:endParaRPr lang="fr-FR" dirty="0"/>
          </a:p>
        </p:txBody>
      </p:sp>
      <p:sp>
        <p:nvSpPr>
          <p:cNvPr id="7" name="Pensées 6"/>
          <p:cNvSpPr/>
          <p:nvPr/>
        </p:nvSpPr>
        <p:spPr>
          <a:xfrm>
            <a:off x="7799820" y="5668483"/>
            <a:ext cx="2443703" cy="893456"/>
          </a:xfrm>
          <a:prstGeom prst="cloud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Gravité supposée des lésions</a:t>
            </a:r>
          </a:p>
        </p:txBody>
      </p:sp>
      <p:sp>
        <p:nvSpPr>
          <p:cNvPr id="8" name="Pensées 7"/>
          <p:cNvSpPr/>
          <p:nvPr/>
        </p:nvSpPr>
        <p:spPr>
          <a:xfrm>
            <a:off x="4789605" y="5693721"/>
            <a:ext cx="2323642" cy="868218"/>
          </a:xfrm>
          <a:prstGeom prst="cloud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Nombre de travailleurs concernes</a:t>
            </a:r>
          </a:p>
        </p:txBody>
      </p:sp>
      <p:sp>
        <p:nvSpPr>
          <p:cNvPr id="9" name="Pensées 8"/>
          <p:cNvSpPr/>
          <p:nvPr/>
        </p:nvSpPr>
        <p:spPr>
          <a:xfrm>
            <a:off x="1776722" y="5794697"/>
            <a:ext cx="2282552" cy="767241"/>
          </a:xfrm>
          <a:prstGeom prst="cloud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Fréquence d’exposition</a:t>
            </a:r>
          </a:p>
        </p:txBody>
      </p:sp>
      <p:sp>
        <p:nvSpPr>
          <p:cNvPr id="13" name="Espace réservé du pied de page 3">
            <a:extLst>
              <a:ext uri="{FF2B5EF4-FFF2-40B4-BE49-F238E27FC236}">
                <a16:creationId xmlns:a16="http://schemas.microsoft.com/office/drawing/2014/main" id="{5DC7E044-F883-BF45-B171-AFB59C081062}"/>
              </a:ext>
            </a:extLst>
          </p:cNvPr>
          <p:cNvSpPr txBox="1">
            <a:spLocks/>
          </p:cNvSpPr>
          <p:nvPr/>
        </p:nvSpPr>
        <p:spPr>
          <a:xfrm>
            <a:off x="6815079" y="160906"/>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pic>
        <p:nvPicPr>
          <p:cNvPr id="14" name="Image 13">
            <a:extLst>
              <a:ext uri="{FF2B5EF4-FFF2-40B4-BE49-F238E27FC236}">
                <a16:creationId xmlns:a16="http://schemas.microsoft.com/office/drawing/2014/main" id="{AEAD93AA-1455-2A43-93BC-620EAFEDC37F}"/>
              </a:ext>
            </a:extLst>
          </p:cNvPr>
          <p:cNvPicPr>
            <a:picLocks noChangeAspect="1"/>
          </p:cNvPicPr>
          <p:nvPr/>
        </p:nvPicPr>
        <p:blipFill>
          <a:blip r:embed="rId3" cstate="print"/>
          <a:stretch>
            <a:fillRect/>
          </a:stretch>
        </p:blipFill>
        <p:spPr>
          <a:xfrm>
            <a:off x="431799" y="283242"/>
            <a:ext cx="1090329" cy="780073"/>
          </a:xfrm>
          <a:prstGeom prst="rect">
            <a:avLst/>
          </a:prstGeom>
        </p:spPr>
      </p:pic>
      <p:sp>
        <p:nvSpPr>
          <p:cNvPr id="15" name="Titre 1">
            <a:extLst>
              <a:ext uri="{FF2B5EF4-FFF2-40B4-BE49-F238E27FC236}">
                <a16:creationId xmlns:a16="http://schemas.microsoft.com/office/drawing/2014/main" id="{5B30A483-CD74-CF47-978C-40E158DAAF90}"/>
              </a:ext>
            </a:extLst>
          </p:cNvPr>
          <p:cNvSpPr>
            <a:spLocks noGrp="1"/>
          </p:cNvSpPr>
          <p:nvPr>
            <p:ph type="title"/>
          </p:nvPr>
        </p:nvSpPr>
        <p:spPr>
          <a:xfrm>
            <a:off x="527755" y="416518"/>
            <a:ext cx="11233151" cy="719988"/>
          </a:xfrm>
        </p:spPr>
        <p:txBody>
          <a:bodyPr anchor="ctr">
            <a:normAutofit/>
          </a:bodyPr>
          <a:lstStyle/>
          <a:p>
            <a:pPr algn="ctr"/>
            <a:r>
              <a:rPr lang="fr-FR" sz="2400" b="1" dirty="0">
                <a:solidFill>
                  <a:schemeClr val="accent2"/>
                </a:solidFill>
              </a:rPr>
              <a:t>UNE DÉMARCHE  MÉTHODOLOGIQUE  ET HIÉRARCHISÉE</a:t>
            </a:r>
          </a:p>
        </p:txBody>
      </p:sp>
    </p:spTree>
    <p:extLst>
      <p:ext uri="{BB962C8B-B14F-4D97-AF65-F5344CB8AC3E}">
        <p14:creationId xmlns:p14="http://schemas.microsoft.com/office/powerpoint/2010/main" val="264116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431801" y="1679288"/>
            <a:ext cx="11232819" cy="501576"/>
          </a:xfrm>
        </p:spPr>
        <p:txBody>
          <a:bodyPr>
            <a:noAutofit/>
          </a:bodyPr>
          <a:lstStyle/>
          <a:p>
            <a:r>
              <a:rPr lang="fr-FR" sz="1900" dirty="0">
                <a:solidFill>
                  <a:srgbClr val="00B0F0"/>
                </a:solidFill>
              </a:rPr>
              <a:t>4° élaborer le plan d’action</a:t>
            </a:r>
          </a:p>
        </p:txBody>
      </p:sp>
      <p:sp>
        <p:nvSpPr>
          <p:cNvPr id="5" name="Espace réservé du texte 4"/>
          <p:cNvSpPr>
            <a:spLocks noGrp="1"/>
          </p:cNvSpPr>
          <p:nvPr>
            <p:ph type="body" sz="quarter" idx="14"/>
          </p:nvPr>
        </p:nvSpPr>
        <p:spPr>
          <a:xfrm>
            <a:off x="432175" y="2097359"/>
            <a:ext cx="11232445" cy="3840427"/>
          </a:xfrm>
        </p:spPr>
        <p:txBody>
          <a:bodyPr/>
          <a:lstStyle/>
          <a:p>
            <a:pPr marL="0"/>
            <a:endParaRPr lang="fr-FR" dirty="0"/>
          </a:p>
          <a:p>
            <a:pPr marL="0" algn="just"/>
            <a:r>
              <a:rPr lang="fr-FR" dirty="0"/>
              <a:t>Définir les actions de prévention à mettre en œuvre pour réduire le risque parmi:</a:t>
            </a:r>
          </a:p>
          <a:p>
            <a:pPr marL="0" indent="0" algn="just">
              <a:buNone/>
            </a:pPr>
            <a:endParaRPr lang="fr-FR" dirty="0"/>
          </a:p>
          <a:p>
            <a:pPr marL="377825" indent="-285750" algn="just">
              <a:buFont typeface="Arial" panose="020B0604020202020204" pitchFamily="34" charset="0"/>
              <a:buChar char="•"/>
            </a:pPr>
            <a:r>
              <a:rPr lang="fr-FR" dirty="0"/>
              <a:t> des actions de prévention des risques professionnels, y compris ceux mentionnés à l'article L. 4161-1 ;</a:t>
            </a:r>
          </a:p>
          <a:p>
            <a:pPr marL="377825" indent="-285750" algn="just">
              <a:buFont typeface="Arial" panose="020B0604020202020204" pitchFamily="34" charset="0"/>
              <a:buChar char="•"/>
            </a:pPr>
            <a:r>
              <a:rPr lang="fr-FR" dirty="0"/>
              <a:t>… des actions d'information et de formation ;</a:t>
            </a:r>
          </a:p>
          <a:p>
            <a:pPr marL="377825" indent="-285750" algn="just">
              <a:buFont typeface="Arial" panose="020B0604020202020204" pitchFamily="34" charset="0"/>
              <a:buChar char="•"/>
            </a:pPr>
            <a:r>
              <a:rPr lang="fr-FR" dirty="0"/>
              <a:t>… des mesures organisationnelles</a:t>
            </a:r>
          </a:p>
          <a:p>
            <a:pPr marL="377825" indent="-285750" algn="just">
              <a:buFont typeface="Arial" panose="020B0604020202020204" pitchFamily="34" charset="0"/>
              <a:buChar char="•"/>
            </a:pPr>
            <a:r>
              <a:rPr lang="fr-FR" dirty="0"/>
              <a:t>…des moyens adaptés (équipements de travail  équipées de protecteurs, équipements de protection individuelle ….)</a:t>
            </a:r>
          </a:p>
          <a:p>
            <a:endParaRPr lang="fr-FR" dirty="0"/>
          </a:p>
        </p:txBody>
      </p:sp>
      <p:sp>
        <p:nvSpPr>
          <p:cNvPr id="10" name="Espace réservé du pied de page 3">
            <a:extLst>
              <a:ext uri="{FF2B5EF4-FFF2-40B4-BE49-F238E27FC236}">
                <a16:creationId xmlns:a16="http://schemas.microsoft.com/office/drawing/2014/main" id="{644F0537-D997-8540-B070-DE309AE42081}"/>
              </a:ext>
            </a:extLst>
          </p:cNvPr>
          <p:cNvSpPr txBox="1">
            <a:spLocks/>
          </p:cNvSpPr>
          <p:nvPr/>
        </p:nvSpPr>
        <p:spPr>
          <a:xfrm>
            <a:off x="6815079" y="160906"/>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sp>
        <p:nvSpPr>
          <p:cNvPr id="11" name="Titre 1">
            <a:extLst>
              <a:ext uri="{FF2B5EF4-FFF2-40B4-BE49-F238E27FC236}">
                <a16:creationId xmlns:a16="http://schemas.microsoft.com/office/drawing/2014/main" id="{AC11C106-965C-134D-8AE7-15FE52D4DC67}"/>
              </a:ext>
            </a:extLst>
          </p:cNvPr>
          <p:cNvSpPr>
            <a:spLocks noGrp="1"/>
          </p:cNvSpPr>
          <p:nvPr>
            <p:ph type="title"/>
          </p:nvPr>
        </p:nvSpPr>
        <p:spPr>
          <a:xfrm>
            <a:off x="527755" y="416518"/>
            <a:ext cx="11233151" cy="719988"/>
          </a:xfrm>
        </p:spPr>
        <p:txBody>
          <a:bodyPr anchor="ctr">
            <a:normAutofit/>
          </a:bodyPr>
          <a:lstStyle/>
          <a:p>
            <a:pPr algn="ctr"/>
            <a:r>
              <a:rPr lang="fr-FR" sz="2400" b="1" dirty="0">
                <a:solidFill>
                  <a:schemeClr val="accent2"/>
                </a:solidFill>
              </a:rPr>
              <a:t>UNE DÉMARCHE  MÉTHODOLOGIQUE  ET HIÉRARCHISÉE</a:t>
            </a:r>
          </a:p>
        </p:txBody>
      </p:sp>
      <p:pic>
        <p:nvPicPr>
          <p:cNvPr id="12" name="Image 11">
            <a:extLst>
              <a:ext uri="{FF2B5EF4-FFF2-40B4-BE49-F238E27FC236}">
                <a16:creationId xmlns:a16="http://schemas.microsoft.com/office/drawing/2014/main" id="{1792271C-5D7C-944A-A2D1-C15E611567C1}"/>
              </a:ext>
            </a:extLst>
          </p:cNvPr>
          <p:cNvPicPr>
            <a:picLocks noChangeAspect="1"/>
          </p:cNvPicPr>
          <p:nvPr/>
        </p:nvPicPr>
        <p:blipFill>
          <a:blip r:embed="rId3" cstate="print"/>
          <a:stretch>
            <a:fillRect/>
          </a:stretch>
        </p:blipFill>
        <p:spPr>
          <a:xfrm>
            <a:off x="431094" y="167022"/>
            <a:ext cx="1026752" cy="734587"/>
          </a:xfrm>
          <a:prstGeom prst="rect">
            <a:avLst/>
          </a:prstGeom>
        </p:spPr>
      </p:pic>
      <p:sp>
        <p:nvSpPr>
          <p:cNvPr id="13" name="Espace réservé du numéro de diapositive 3">
            <a:extLst>
              <a:ext uri="{FF2B5EF4-FFF2-40B4-BE49-F238E27FC236}">
                <a16:creationId xmlns:a16="http://schemas.microsoft.com/office/drawing/2014/main" id="{4EF6F4CB-8BFC-874E-90C3-A6CDD62E8F0A}"/>
              </a:ext>
            </a:extLst>
          </p:cNvPr>
          <p:cNvSpPr>
            <a:spLocks noGrp="1"/>
          </p:cNvSpPr>
          <p:nvPr>
            <p:ph type="sldNum" sz="quarter" idx="12"/>
          </p:nvPr>
        </p:nvSpPr>
        <p:spPr>
          <a:xfrm>
            <a:off x="8590663" y="6066763"/>
            <a:ext cx="683339" cy="365125"/>
          </a:xfrm>
        </p:spPr>
        <p:txBody>
          <a:bodyPr/>
          <a:lstStyle/>
          <a:p>
            <a:fld id="{D0818B26-63FD-4371-87B1-1F5474866139}" type="slidenum">
              <a:rPr lang="fr-FR" smtClean="0"/>
              <a:pPr/>
              <a:t>15</a:t>
            </a:fld>
            <a:endParaRPr lang="fr-FR"/>
          </a:p>
        </p:txBody>
      </p:sp>
    </p:spTree>
    <p:extLst>
      <p:ext uri="{BB962C8B-B14F-4D97-AF65-F5344CB8AC3E}">
        <p14:creationId xmlns:p14="http://schemas.microsoft.com/office/powerpoint/2010/main" val="90027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6"/>
          </p:nvPr>
        </p:nvSpPr>
        <p:spPr>
          <a:xfrm>
            <a:off x="865812" y="1670129"/>
            <a:ext cx="9352132" cy="466135"/>
          </a:xfrm>
        </p:spPr>
        <p:txBody>
          <a:bodyPr>
            <a:noAutofit/>
          </a:bodyPr>
          <a:lstStyle/>
          <a:p>
            <a:pPr marL="9525" indent="85725"/>
            <a:r>
              <a:rPr lang="fr-FR" sz="1900" dirty="0">
                <a:solidFill>
                  <a:srgbClr val="00B0F0"/>
                </a:solidFill>
              </a:rPr>
              <a:t>5 ° Retranscrire  et suivre  la mise en œuvre du plan d’action : les outils</a:t>
            </a:r>
          </a:p>
        </p:txBody>
      </p:sp>
      <p:sp>
        <p:nvSpPr>
          <p:cNvPr id="6" name="Espace réservé du texte 5"/>
          <p:cNvSpPr>
            <a:spLocks noGrp="1"/>
          </p:cNvSpPr>
          <p:nvPr>
            <p:ph type="body" sz="quarter" idx="17"/>
          </p:nvPr>
        </p:nvSpPr>
        <p:spPr>
          <a:xfrm>
            <a:off x="865812" y="2409210"/>
            <a:ext cx="2746909" cy="3632152"/>
          </a:xfrm>
        </p:spPr>
        <p:txBody>
          <a:bodyPr>
            <a:normAutofit fontScale="85000" lnSpcReduction="20000"/>
          </a:bodyPr>
          <a:lstStyle/>
          <a:p>
            <a:r>
              <a:rPr lang="fr-FR" b="1" dirty="0">
                <a:solidFill>
                  <a:srgbClr val="2D13F1"/>
                </a:solidFill>
              </a:rPr>
              <a:t>Registre d’alerte</a:t>
            </a:r>
          </a:p>
          <a:p>
            <a:pPr algn="just"/>
            <a:r>
              <a:rPr lang="fr-FR" b="1" i="1" u="sng" dirty="0"/>
              <a:t>Article D. 4132-1 </a:t>
            </a:r>
            <a:r>
              <a:rPr lang="fr-FR" dirty="0"/>
              <a:t>: L'avis du représentant du personnel au comité social et économique, prévu à l'article L. 4131-2, est consigné sur un registre spécial dont les pages sont numérotées et authentifiées par le tampon du comité. </a:t>
            </a:r>
            <a:r>
              <a:rPr lang="fr-FR" i="1" u="sng" dirty="0"/>
              <a:t>Cet avis est daté et signé. Il indique :1° Les postes de travail concernés par la cause du danger constaté ;2° La nature et la cause de ce danger ;3° Le nom des travailleurs exposés.</a:t>
            </a:r>
          </a:p>
        </p:txBody>
      </p:sp>
      <p:sp>
        <p:nvSpPr>
          <p:cNvPr id="7" name="Espace réservé du texte 6"/>
          <p:cNvSpPr>
            <a:spLocks noGrp="1"/>
          </p:cNvSpPr>
          <p:nvPr>
            <p:ph type="body" sz="quarter" idx="14"/>
          </p:nvPr>
        </p:nvSpPr>
        <p:spPr>
          <a:xfrm>
            <a:off x="4072727" y="2409210"/>
            <a:ext cx="3443845" cy="3816424"/>
          </a:xfrm>
        </p:spPr>
        <p:txBody>
          <a:bodyPr>
            <a:normAutofit fontScale="85000" lnSpcReduction="10000"/>
          </a:bodyPr>
          <a:lstStyle/>
          <a:p>
            <a:pPr algn="just"/>
            <a:r>
              <a:rPr lang="fr-FR" b="1" dirty="0">
                <a:solidFill>
                  <a:srgbClr val="2D13F1"/>
                </a:solidFill>
              </a:rPr>
              <a:t>Document unique d’évaluation des risques</a:t>
            </a:r>
          </a:p>
          <a:p>
            <a:pPr algn="just"/>
            <a:r>
              <a:rPr lang="fr-FR" b="1" i="1" u="sng" dirty="0"/>
              <a:t>Article R4121-1 du code du travail</a:t>
            </a:r>
          </a:p>
          <a:p>
            <a:pPr algn="just"/>
            <a:r>
              <a:rPr lang="fr-FR" dirty="0"/>
              <a:t>L'employeur transcrit et met à jour dans un document unique les résultats de l'évaluation des risques pour la santé et la sécurité des travailleurs à laquelle il procède en application de l'article L. 4121-3.</a:t>
            </a:r>
          </a:p>
          <a:p>
            <a:pPr algn="just"/>
            <a:r>
              <a:rPr lang="fr-FR" dirty="0"/>
              <a:t>Cette évaluation comporte un inventaire des risques identifiés dans chaque unité de travail de l'entreprise ou de l'établissement.</a:t>
            </a:r>
          </a:p>
          <a:p>
            <a:endParaRPr lang="fr-FR" dirty="0"/>
          </a:p>
        </p:txBody>
      </p:sp>
      <p:sp>
        <p:nvSpPr>
          <p:cNvPr id="8" name="Espace réservé du texte 7"/>
          <p:cNvSpPr>
            <a:spLocks noGrp="1"/>
          </p:cNvSpPr>
          <p:nvPr>
            <p:ph type="body" sz="quarter" idx="18"/>
          </p:nvPr>
        </p:nvSpPr>
        <p:spPr>
          <a:xfrm>
            <a:off x="7881210" y="2409210"/>
            <a:ext cx="3338422" cy="3552395"/>
          </a:xfrm>
        </p:spPr>
        <p:txBody>
          <a:bodyPr>
            <a:normAutofit fontScale="92500" lnSpcReduction="10000"/>
          </a:bodyPr>
          <a:lstStyle/>
          <a:p>
            <a:pPr algn="just"/>
            <a:r>
              <a:rPr lang="fr-FR" b="1" dirty="0">
                <a:solidFill>
                  <a:srgbClr val="2D13F1"/>
                </a:solidFill>
              </a:rPr>
              <a:t>Plan de prévention</a:t>
            </a:r>
          </a:p>
          <a:p>
            <a:pPr algn="just"/>
            <a:r>
              <a:rPr lang="fr-FR" b="1" i="1" u="sng" dirty="0"/>
              <a:t>Article R4512-6</a:t>
            </a:r>
            <a:r>
              <a:rPr lang="fr-FR" dirty="0"/>
              <a:t> : Au vu des informations et éléments recueillis au cours de l'inspection commune préalable, les chefs des entreprises utilisatrice et extérieures procèdent en commun à une analyse des risques pouvant résulter de l'interférence entre les activités, installations et matériels.</a:t>
            </a:r>
          </a:p>
          <a:p>
            <a:pPr algn="just"/>
            <a:endParaRPr lang="fr-FR" dirty="0"/>
          </a:p>
          <a:p>
            <a:pPr marL="0" indent="0">
              <a:buNone/>
            </a:pPr>
            <a:endParaRPr lang="fr-FR" dirty="0"/>
          </a:p>
        </p:txBody>
      </p:sp>
      <p:sp>
        <p:nvSpPr>
          <p:cNvPr id="12" name="Titre 1">
            <a:extLst>
              <a:ext uri="{FF2B5EF4-FFF2-40B4-BE49-F238E27FC236}">
                <a16:creationId xmlns:a16="http://schemas.microsoft.com/office/drawing/2014/main" id="{EEDBFE8E-7A84-B34C-B4BA-E1DA3A986A89}"/>
              </a:ext>
            </a:extLst>
          </p:cNvPr>
          <p:cNvSpPr>
            <a:spLocks noGrp="1"/>
          </p:cNvSpPr>
          <p:nvPr>
            <p:ph type="title"/>
          </p:nvPr>
        </p:nvSpPr>
        <p:spPr>
          <a:xfrm>
            <a:off x="527755" y="416518"/>
            <a:ext cx="11233151" cy="719988"/>
          </a:xfrm>
        </p:spPr>
        <p:txBody>
          <a:bodyPr anchor="ctr">
            <a:normAutofit/>
          </a:bodyPr>
          <a:lstStyle/>
          <a:p>
            <a:pPr algn="ctr"/>
            <a:r>
              <a:rPr lang="fr-FR" sz="2400" b="1" dirty="0">
                <a:solidFill>
                  <a:schemeClr val="accent2"/>
                </a:solidFill>
              </a:rPr>
              <a:t>UNE DÉMARCHE  MÉTHODOLOGIQUE  ET HIÉRARCHISÉE</a:t>
            </a:r>
          </a:p>
        </p:txBody>
      </p:sp>
      <p:pic>
        <p:nvPicPr>
          <p:cNvPr id="13" name="Image 12">
            <a:extLst>
              <a:ext uri="{FF2B5EF4-FFF2-40B4-BE49-F238E27FC236}">
                <a16:creationId xmlns:a16="http://schemas.microsoft.com/office/drawing/2014/main" id="{A4B9AB94-4107-F642-94EA-BAD1A46786FB}"/>
              </a:ext>
            </a:extLst>
          </p:cNvPr>
          <p:cNvPicPr>
            <a:picLocks noChangeAspect="1"/>
          </p:cNvPicPr>
          <p:nvPr/>
        </p:nvPicPr>
        <p:blipFill>
          <a:blip r:embed="rId3" cstate="print"/>
          <a:stretch>
            <a:fillRect/>
          </a:stretch>
        </p:blipFill>
        <p:spPr>
          <a:xfrm>
            <a:off x="431094" y="167022"/>
            <a:ext cx="1026752" cy="734587"/>
          </a:xfrm>
          <a:prstGeom prst="rect">
            <a:avLst/>
          </a:prstGeom>
        </p:spPr>
      </p:pic>
      <p:sp>
        <p:nvSpPr>
          <p:cNvPr id="14" name="Espace réservé du numéro de diapositive 3">
            <a:extLst>
              <a:ext uri="{FF2B5EF4-FFF2-40B4-BE49-F238E27FC236}">
                <a16:creationId xmlns:a16="http://schemas.microsoft.com/office/drawing/2014/main" id="{596A56BC-813F-3E46-AD1C-2F12403F2F76}"/>
              </a:ext>
            </a:extLst>
          </p:cNvPr>
          <p:cNvSpPr>
            <a:spLocks noGrp="1"/>
          </p:cNvSpPr>
          <p:nvPr>
            <p:ph type="sldNum" sz="quarter" idx="12"/>
          </p:nvPr>
        </p:nvSpPr>
        <p:spPr>
          <a:xfrm>
            <a:off x="8590663" y="6058296"/>
            <a:ext cx="683339" cy="365125"/>
          </a:xfrm>
        </p:spPr>
        <p:txBody>
          <a:bodyPr/>
          <a:lstStyle/>
          <a:p>
            <a:fld id="{D0818B26-63FD-4371-87B1-1F5474866139}" type="slidenum">
              <a:rPr lang="fr-FR" smtClean="0"/>
              <a:pPr/>
              <a:t>16</a:t>
            </a:fld>
            <a:endParaRPr lang="fr-FR"/>
          </a:p>
        </p:txBody>
      </p:sp>
    </p:spTree>
    <p:extLst>
      <p:ext uri="{BB962C8B-B14F-4D97-AF65-F5344CB8AC3E}">
        <p14:creationId xmlns:p14="http://schemas.microsoft.com/office/powerpoint/2010/main" val="127979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CE7348-4220-D24A-906E-1F97AC82F406}"/>
              </a:ext>
            </a:extLst>
          </p:cNvPr>
          <p:cNvPicPr>
            <a:picLocks noChangeAspect="1"/>
          </p:cNvPicPr>
          <p:nvPr/>
        </p:nvPicPr>
        <p:blipFill>
          <a:blip r:embed="rId2" cstate="print"/>
          <a:stretch>
            <a:fillRect/>
          </a:stretch>
        </p:blipFill>
        <p:spPr>
          <a:xfrm>
            <a:off x="431800" y="283242"/>
            <a:ext cx="1770224" cy="1266502"/>
          </a:xfrm>
          <a:prstGeom prst="rect">
            <a:avLst/>
          </a:prstGeom>
        </p:spPr>
      </p:pic>
      <p:sp>
        <p:nvSpPr>
          <p:cNvPr id="4" name="Espace réservé du pied de page 3">
            <a:extLst>
              <a:ext uri="{FF2B5EF4-FFF2-40B4-BE49-F238E27FC236}">
                <a16:creationId xmlns:a16="http://schemas.microsoft.com/office/drawing/2014/main" id="{0E5A4268-AB19-224C-AA34-079E92995137}"/>
              </a:ext>
            </a:extLst>
          </p:cNvPr>
          <p:cNvSpPr txBox="1">
            <a:spLocks/>
          </p:cNvSpPr>
          <p:nvPr/>
        </p:nvSpPr>
        <p:spPr>
          <a:xfrm>
            <a:off x="5929576" y="356170"/>
            <a:ext cx="548640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800" b="1" dirty="0"/>
              <a:t>Direction de l'économie, de l'emploi, du travail et des solidarités</a:t>
            </a:r>
          </a:p>
        </p:txBody>
      </p:sp>
      <p:sp>
        <p:nvSpPr>
          <p:cNvPr id="8" name="Espace réservé du texte 1">
            <a:extLst>
              <a:ext uri="{FF2B5EF4-FFF2-40B4-BE49-F238E27FC236}">
                <a16:creationId xmlns:a16="http://schemas.microsoft.com/office/drawing/2014/main" id="{3F94B225-F8B4-D049-938C-669A1D0748CF}"/>
              </a:ext>
            </a:extLst>
          </p:cNvPr>
          <p:cNvSpPr txBox="1">
            <a:spLocks/>
          </p:cNvSpPr>
          <p:nvPr/>
        </p:nvSpPr>
        <p:spPr>
          <a:xfrm>
            <a:off x="431800" y="2852936"/>
            <a:ext cx="11232000" cy="98978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a:r>
              <a:rPr lang="fr-FR" sz="3200" b="1" dirty="0">
                <a:solidFill>
                  <a:schemeClr val="accent2"/>
                </a:solidFill>
                <a:latin typeface="+mj-lt"/>
                <a:ea typeface="+mj-ea"/>
                <a:cs typeface="+mj-cs"/>
              </a:rPr>
              <a:t>3</a:t>
            </a:r>
            <a:r>
              <a:rPr lang="fr-FR" sz="3200" b="1" cap="all" dirty="0"/>
              <a:t>. </a:t>
            </a:r>
            <a:r>
              <a:rPr lang="fr-FR" sz="3200" b="1" dirty="0">
                <a:solidFill>
                  <a:schemeClr val="accent2"/>
                </a:solidFill>
                <a:latin typeface="+mj-lt"/>
                <a:ea typeface="+mj-ea"/>
                <a:cs typeface="+mj-cs"/>
              </a:rPr>
              <a:t>LES ACTEURS DE LA PREVENTION</a:t>
            </a:r>
          </a:p>
        </p:txBody>
      </p:sp>
      <p:sp>
        <p:nvSpPr>
          <p:cNvPr id="2" name="Espace réservé du numéro de diapositive 1">
            <a:extLst>
              <a:ext uri="{FF2B5EF4-FFF2-40B4-BE49-F238E27FC236}">
                <a16:creationId xmlns:a16="http://schemas.microsoft.com/office/drawing/2014/main" id="{BFEBCE71-B8BA-994F-ADE0-87C839AB766E}"/>
              </a:ext>
            </a:extLst>
          </p:cNvPr>
          <p:cNvSpPr>
            <a:spLocks noGrp="1"/>
          </p:cNvSpPr>
          <p:nvPr>
            <p:ph type="sldNum" sz="quarter" idx="12"/>
          </p:nvPr>
        </p:nvSpPr>
        <p:spPr/>
        <p:txBody>
          <a:bodyPr/>
          <a:lstStyle/>
          <a:p>
            <a:fld id="{D0818B26-63FD-4371-87B1-1F5474866139}" type="slidenum">
              <a:rPr lang="fr-FR" smtClean="0"/>
              <a:pPr/>
              <a:t>17</a:t>
            </a:fld>
            <a:endParaRPr lang="fr-FR"/>
          </a:p>
        </p:txBody>
      </p:sp>
    </p:spTree>
    <p:extLst>
      <p:ext uri="{BB962C8B-B14F-4D97-AF65-F5344CB8AC3E}">
        <p14:creationId xmlns:p14="http://schemas.microsoft.com/office/powerpoint/2010/main" val="1032587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1901728" y="1648652"/>
            <a:ext cx="1969199" cy="774076"/>
          </a:xfrm>
        </p:spPr>
        <p:txBody>
          <a:bodyPr>
            <a:normAutofit/>
          </a:bodyPr>
          <a:lstStyle/>
          <a:p>
            <a:r>
              <a:rPr lang="fr-FR" sz="2000" dirty="0">
                <a:solidFill>
                  <a:schemeClr val="tx1"/>
                </a:solidFill>
              </a:rPr>
              <a:t>En interne</a:t>
            </a:r>
          </a:p>
          <a:p>
            <a:endParaRPr lang="fr-FR" sz="2000" dirty="0">
              <a:solidFill>
                <a:srgbClr val="220CC6"/>
              </a:solidFill>
            </a:endParaRPr>
          </a:p>
        </p:txBody>
      </p:sp>
      <p:sp>
        <p:nvSpPr>
          <p:cNvPr id="4" name="Titre 3"/>
          <p:cNvSpPr>
            <a:spLocks noGrp="1"/>
          </p:cNvSpPr>
          <p:nvPr>
            <p:ph type="title"/>
          </p:nvPr>
        </p:nvSpPr>
        <p:spPr>
          <a:xfrm>
            <a:off x="1901728" y="1030353"/>
            <a:ext cx="8424863" cy="719988"/>
          </a:xfrm>
        </p:spPr>
        <p:txBody>
          <a:bodyPr>
            <a:normAutofit fontScale="90000"/>
          </a:bodyPr>
          <a:lstStyle/>
          <a:p>
            <a:r>
              <a:rPr lang="fr-FR" sz="3100" b="1" dirty="0">
                <a:solidFill>
                  <a:srgbClr val="00B0F0"/>
                </a:solidFill>
                <a:latin typeface="+mn-lt"/>
                <a:ea typeface="+mn-ea"/>
                <a:cs typeface="+mn-cs"/>
              </a:rPr>
              <a:t>Acteurs et rôles</a:t>
            </a:r>
            <a:r>
              <a:rPr lang="fr-FR" dirty="0">
                <a:solidFill>
                  <a:srgbClr val="2D13F1"/>
                </a:solidFill>
              </a:rPr>
              <a:t/>
            </a:r>
            <a:br>
              <a:rPr lang="fr-FR" dirty="0">
                <a:solidFill>
                  <a:srgbClr val="2D13F1"/>
                </a:solidFill>
              </a:rPr>
            </a:br>
            <a:endParaRPr lang="fr-FR" dirty="0">
              <a:solidFill>
                <a:srgbClr val="2D13F1"/>
              </a:solidFill>
            </a:endParaRPr>
          </a:p>
        </p:txBody>
      </p:sp>
      <p:sp>
        <p:nvSpPr>
          <p:cNvPr id="5" name="Espace réservé du texte 4"/>
          <p:cNvSpPr>
            <a:spLocks noGrp="1"/>
          </p:cNvSpPr>
          <p:nvPr>
            <p:ph type="body" sz="quarter" idx="14"/>
          </p:nvPr>
        </p:nvSpPr>
        <p:spPr>
          <a:xfrm>
            <a:off x="1847528" y="2276873"/>
            <a:ext cx="8424334" cy="3888431"/>
          </a:xfrm>
        </p:spPr>
        <p:txBody>
          <a:bodyPr>
            <a:normAutofit fontScale="85000" lnSpcReduction="20000"/>
          </a:bodyPr>
          <a:lstStyle/>
          <a:p>
            <a:pPr marL="0"/>
            <a:endParaRPr lang="fr-FR" b="1" dirty="0"/>
          </a:p>
          <a:p>
            <a:r>
              <a:rPr lang="fr-FR" i="1" u="sng" dirty="0"/>
              <a:t>Direction</a:t>
            </a:r>
            <a:r>
              <a:rPr lang="fr-FR" dirty="0"/>
              <a:t>: Initie la démarche d’évaluation des risques et décide les mesures de prévention</a:t>
            </a:r>
          </a:p>
          <a:p>
            <a:endParaRPr lang="fr-FR" dirty="0"/>
          </a:p>
          <a:p>
            <a:r>
              <a:rPr lang="fr-FR" i="1" u="sng" dirty="0"/>
              <a:t>CHSCT</a:t>
            </a:r>
            <a:r>
              <a:rPr lang="fr-FR" dirty="0"/>
              <a:t>: analyse les risques, propose et est consulté sur les mesures de prévention envisagées</a:t>
            </a:r>
          </a:p>
          <a:p>
            <a:endParaRPr lang="fr-FR" dirty="0"/>
          </a:p>
          <a:p>
            <a:r>
              <a:rPr lang="fr-FR" i="1" u="sng" dirty="0"/>
              <a:t>Personnel</a:t>
            </a:r>
            <a:r>
              <a:rPr lang="fr-FR" dirty="0"/>
              <a:t>: informe sur les dangers et incident rencontrés dans le cadre professionnel</a:t>
            </a:r>
          </a:p>
          <a:p>
            <a:endParaRPr lang="fr-FR" dirty="0"/>
          </a:p>
          <a:p>
            <a:r>
              <a:rPr lang="fr-FR" i="1" u="sng" dirty="0"/>
              <a:t>Pilotes désignés du plan d’action</a:t>
            </a:r>
            <a:r>
              <a:rPr lang="fr-FR" dirty="0"/>
              <a:t>: met en œuvre les mesures décidées, en assure le suivi</a:t>
            </a:r>
          </a:p>
          <a:p>
            <a:endParaRPr lang="fr-FR" dirty="0"/>
          </a:p>
          <a:p>
            <a:r>
              <a:rPr lang="fr-FR" i="1" u="sng" dirty="0"/>
              <a:t>Les assistants de prévention et référents </a:t>
            </a:r>
            <a:r>
              <a:rPr lang="fr-FR" dirty="0"/>
              <a:t>: accompagnent l’action de prévention </a:t>
            </a:r>
          </a:p>
          <a:p>
            <a:endParaRPr lang="fr-FR" dirty="0"/>
          </a:p>
          <a:p>
            <a:r>
              <a:rPr lang="fr-FR" i="1" u="sng" dirty="0"/>
              <a:t>Les services d’inspection</a:t>
            </a:r>
            <a:r>
              <a:rPr lang="fr-FR" dirty="0"/>
              <a:t>: procède aux visites d’inspection et émet des préconisations</a:t>
            </a:r>
          </a:p>
          <a:p>
            <a:endParaRPr lang="fr-FR" dirty="0"/>
          </a:p>
        </p:txBody>
      </p:sp>
      <p:pic>
        <p:nvPicPr>
          <p:cNvPr id="9" name="Image 8">
            <a:extLst>
              <a:ext uri="{FF2B5EF4-FFF2-40B4-BE49-F238E27FC236}">
                <a16:creationId xmlns:a16="http://schemas.microsoft.com/office/drawing/2014/main" id="{B618A6D0-83AE-0247-B3EA-5140F990879D}"/>
              </a:ext>
            </a:extLst>
          </p:cNvPr>
          <p:cNvPicPr>
            <a:picLocks noChangeAspect="1"/>
          </p:cNvPicPr>
          <p:nvPr/>
        </p:nvPicPr>
        <p:blipFill>
          <a:blip r:embed="rId3" cstate="print"/>
          <a:stretch>
            <a:fillRect/>
          </a:stretch>
        </p:blipFill>
        <p:spPr>
          <a:xfrm>
            <a:off x="431800" y="283242"/>
            <a:ext cx="1469928" cy="1051656"/>
          </a:xfrm>
          <a:prstGeom prst="rect">
            <a:avLst/>
          </a:prstGeom>
        </p:spPr>
      </p:pic>
      <p:sp>
        <p:nvSpPr>
          <p:cNvPr id="10" name="Espace réservé du numéro de diapositive 3">
            <a:extLst>
              <a:ext uri="{FF2B5EF4-FFF2-40B4-BE49-F238E27FC236}">
                <a16:creationId xmlns:a16="http://schemas.microsoft.com/office/drawing/2014/main" id="{91C996A8-EEBD-894E-9E92-41AF2323A09C}"/>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18</a:t>
            </a:fld>
            <a:endParaRPr lang="fr-FR"/>
          </a:p>
        </p:txBody>
      </p:sp>
    </p:spTree>
    <p:extLst>
      <p:ext uri="{BB962C8B-B14F-4D97-AF65-F5344CB8AC3E}">
        <p14:creationId xmlns:p14="http://schemas.microsoft.com/office/powerpoint/2010/main" val="2272896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1778156" y="1877000"/>
            <a:ext cx="11232819" cy="323935"/>
          </a:xfrm>
        </p:spPr>
        <p:txBody>
          <a:bodyPr>
            <a:noAutofit/>
          </a:bodyPr>
          <a:lstStyle/>
          <a:p>
            <a:r>
              <a:rPr lang="fr-FR" sz="2000" dirty="0">
                <a:solidFill>
                  <a:schemeClr val="tx1"/>
                </a:solidFill>
              </a:rPr>
              <a:t>En externe</a:t>
            </a:r>
          </a:p>
        </p:txBody>
      </p:sp>
      <p:sp>
        <p:nvSpPr>
          <p:cNvPr id="4" name="Titre 3"/>
          <p:cNvSpPr>
            <a:spLocks noGrp="1"/>
          </p:cNvSpPr>
          <p:nvPr>
            <p:ph type="title"/>
          </p:nvPr>
        </p:nvSpPr>
        <p:spPr>
          <a:xfrm>
            <a:off x="1862459" y="1074588"/>
            <a:ext cx="8672928" cy="636174"/>
          </a:xfrm>
        </p:spPr>
        <p:txBody>
          <a:bodyPr>
            <a:normAutofit fontScale="90000"/>
          </a:bodyPr>
          <a:lstStyle/>
          <a:p>
            <a:r>
              <a:rPr lang="fr-FR" sz="3100" b="1" dirty="0">
                <a:solidFill>
                  <a:srgbClr val="00B0F0"/>
                </a:solidFill>
                <a:latin typeface="+mn-lt"/>
                <a:ea typeface="+mn-ea"/>
                <a:cs typeface="+mn-cs"/>
              </a:rPr>
              <a:t>Acteurs et rôles</a:t>
            </a:r>
            <a:r>
              <a:rPr lang="fr-FR" dirty="0"/>
              <a:t/>
            </a:r>
            <a:br>
              <a:rPr lang="fr-FR" dirty="0"/>
            </a:br>
            <a:endParaRPr lang="fr-FR" dirty="0"/>
          </a:p>
        </p:txBody>
      </p:sp>
      <p:sp>
        <p:nvSpPr>
          <p:cNvPr id="5" name="Espace réservé du texte 4"/>
          <p:cNvSpPr>
            <a:spLocks noGrp="1"/>
          </p:cNvSpPr>
          <p:nvPr>
            <p:ph type="body" sz="quarter" idx="14"/>
          </p:nvPr>
        </p:nvSpPr>
        <p:spPr>
          <a:xfrm>
            <a:off x="1598799" y="2200935"/>
            <a:ext cx="9144000" cy="3840427"/>
          </a:xfrm>
        </p:spPr>
        <p:txBody>
          <a:bodyPr anchor="ctr"/>
          <a:lstStyle/>
          <a:p>
            <a:pPr algn="just"/>
            <a:r>
              <a:rPr lang="fr-FR" i="1" u="sng" dirty="0"/>
              <a:t>La Mairie, Le Département, La Région </a:t>
            </a:r>
            <a:r>
              <a:rPr lang="fr-FR" dirty="0"/>
              <a:t>:  partenaires de l’action de prévention, élaborent les plan d’action décident  des mesures de prévention (notamment  portant sur les infrastructures et équipements des travail…)</a:t>
            </a:r>
          </a:p>
          <a:p>
            <a:pPr algn="just"/>
            <a:endParaRPr lang="fr-FR" dirty="0"/>
          </a:p>
          <a:p>
            <a:pPr algn="just"/>
            <a:r>
              <a:rPr lang="fr-FR" i="1" u="sng" dirty="0"/>
              <a:t>Services de santé au travail</a:t>
            </a:r>
            <a:r>
              <a:rPr lang="fr-FR" dirty="0"/>
              <a:t>: suivi individuel de l’état de santé des travailleurs et préconisations en matière de prévention</a:t>
            </a:r>
          </a:p>
          <a:p>
            <a:endParaRPr lang="fr-FR" dirty="0"/>
          </a:p>
        </p:txBody>
      </p:sp>
      <p:pic>
        <p:nvPicPr>
          <p:cNvPr id="8" name="Image 7">
            <a:extLst>
              <a:ext uri="{FF2B5EF4-FFF2-40B4-BE49-F238E27FC236}">
                <a16:creationId xmlns:a16="http://schemas.microsoft.com/office/drawing/2014/main" id="{ABC06FB5-55CC-454B-B57D-73A1F84BD633}"/>
              </a:ext>
            </a:extLst>
          </p:cNvPr>
          <p:cNvPicPr>
            <a:picLocks noChangeAspect="1"/>
          </p:cNvPicPr>
          <p:nvPr/>
        </p:nvPicPr>
        <p:blipFill>
          <a:blip r:embed="rId2" cstate="print"/>
          <a:stretch>
            <a:fillRect/>
          </a:stretch>
        </p:blipFill>
        <p:spPr>
          <a:xfrm>
            <a:off x="403751" y="260648"/>
            <a:ext cx="1458708" cy="1043629"/>
          </a:xfrm>
          <a:prstGeom prst="rect">
            <a:avLst/>
          </a:prstGeom>
        </p:spPr>
      </p:pic>
      <p:sp>
        <p:nvSpPr>
          <p:cNvPr id="9" name="Espace réservé du numéro de diapositive 3">
            <a:extLst>
              <a:ext uri="{FF2B5EF4-FFF2-40B4-BE49-F238E27FC236}">
                <a16:creationId xmlns:a16="http://schemas.microsoft.com/office/drawing/2014/main" id="{A0A7D258-E26D-0846-825F-876A1E7C631F}"/>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19</a:t>
            </a:fld>
            <a:endParaRPr lang="fr-FR"/>
          </a:p>
        </p:txBody>
      </p:sp>
    </p:spTree>
    <p:extLst>
      <p:ext uri="{BB962C8B-B14F-4D97-AF65-F5344CB8AC3E}">
        <p14:creationId xmlns:p14="http://schemas.microsoft.com/office/powerpoint/2010/main" val="264091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28852" y="1006104"/>
            <a:ext cx="9087042" cy="5222739"/>
          </a:xfrm>
        </p:spPr>
        <p:txBody>
          <a:bodyPr>
            <a:normAutofit/>
          </a:bodyPr>
          <a:lstStyle/>
          <a:p>
            <a:pPr algn="ctr"/>
            <a:endParaRPr lang="fr-FR" sz="3200" dirty="0">
              <a:solidFill>
                <a:srgbClr val="0070C0"/>
              </a:solidFill>
              <a:latin typeface="Comic Sans MS" panose="030F0902030302020204" pitchFamily="66" charset="0"/>
            </a:endParaRPr>
          </a:p>
          <a:p>
            <a:pPr algn="ctr"/>
            <a:endParaRPr lang="fr-FR" sz="3200" dirty="0">
              <a:solidFill>
                <a:srgbClr val="0070C0"/>
              </a:solidFill>
              <a:latin typeface="Comic Sans MS" panose="030F0902030302020204" pitchFamily="66" charset="0"/>
            </a:endParaRPr>
          </a:p>
          <a:p>
            <a:pPr algn="ctr"/>
            <a:endParaRPr lang="fr-FR" sz="3200" dirty="0">
              <a:solidFill>
                <a:srgbClr val="0070C0"/>
              </a:solidFill>
              <a:latin typeface="Comic Sans MS" panose="030F0902030302020204" pitchFamily="66" charset="0"/>
            </a:endParaRPr>
          </a:p>
          <a:p>
            <a:pPr algn="ctr"/>
            <a:endParaRPr lang="fr-FR" sz="3200" dirty="0">
              <a:solidFill>
                <a:srgbClr val="0070C0"/>
              </a:solidFill>
              <a:latin typeface="Comic Sans MS" panose="030F0902030302020204" pitchFamily="66" charset="0"/>
            </a:endParaRPr>
          </a:p>
          <a:p>
            <a:pPr algn="ctr"/>
            <a:endParaRPr lang="fr-FR" sz="3200" dirty="0">
              <a:solidFill>
                <a:srgbClr val="0070C0"/>
              </a:solidFill>
              <a:latin typeface="Comic Sans MS" panose="030F0902030302020204" pitchFamily="66" charset="0"/>
            </a:endParaRPr>
          </a:p>
          <a:p>
            <a:pPr algn="ctr"/>
            <a:endParaRPr lang="fr-FR" sz="3200" dirty="0">
              <a:solidFill>
                <a:srgbClr val="0070C0"/>
              </a:solidFill>
              <a:latin typeface="Comic Sans MS" panose="030F0902030302020204" pitchFamily="66" charset="0"/>
            </a:endParaRPr>
          </a:p>
          <a:p>
            <a:pPr algn="ctr"/>
            <a:r>
              <a:rPr lang="fr-FR" sz="3200" dirty="0">
                <a:solidFill>
                  <a:srgbClr val="0070C0"/>
                </a:solidFill>
                <a:latin typeface="Comic Sans MS" panose="030F0902030302020204" pitchFamily="66" charset="0"/>
              </a:rPr>
              <a:t>Comment intégrer une culture de la prévention pour réduire les risques professionnels ?</a:t>
            </a:r>
          </a:p>
          <a:p>
            <a:pPr algn="ctr"/>
            <a:endParaRPr lang="fr-FR" sz="3200" dirty="0">
              <a:solidFill>
                <a:schemeClr val="bg2">
                  <a:lumMod val="10000"/>
                </a:schemeClr>
              </a:solidFill>
            </a:endParaRPr>
          </a:p>
        </p:txBody>
      </p:sp>
      <p:pic>
        <p:nvPicPr>
          <p:cNvPr id="4" name="Image 3" descr="07_logo_REGIONS%20ACA_GUADELOUPE"/>
          <p:cNvPicPr/>
          <p:nvPr/>
        </p:nvPicPr>
        <p:blipFill>
          <a:blip r:embed="rId2" cstate="print"/>
          <a:srcRect/>
          <a:stretch>
            <a:fillRect/>
          </a:stretch>
        </p:blipFill>
        <p:spPr bwMode="auto">
          <a:xfrm>
            <a:off x="1083365" y="221384"/>
            <a:ext cx="1788278" cy="984250"/>
          </a:xfrm>
          <a:prstGeom prst="rect">
            <a:avLst/>
          </a:prstGeom>
          <a:noFill/>
        </p:spPr>
      </p:pic>
      <p:sp>
        <p:nvSpPr>
          <p:cNvPr id="2" name="Rectangle 1">
            <a:extLst>
              <a:ext uri="{FF2B5EF4-FFF2-40B4-BE49-F238E27FC236}">
                <a16:creationId xmlns:a16="http://schemas.microsoft.com/office/drawing/2014/main" id="{37317ECC-7973-B249-8F45-0254D3138E38}"/>
              </a:ext>
            </a:extLst>
          </p:cNvPr>
          <p:cNvSpPr/>
          <p:nvPr/>
        </p:nvSpPr>
        <p:spPr>
          <a:xfrm>
            <a:off x="2752373" y="6359617"/>
            <a:ext cx="6096000" cy="276999"/>
          </a:xfrm>
          <a:prstGeom prst="rect">
            <a:avLst/>
          </a:prstGeom>
        </p:spPr>
        <p:txBody>
          <a:bodyPr>
            <a:spAutoFit/>
          </a:bodyPr>
          <a:lstStyle/>
          <a:p>
            <a:pPr algn="ctr"/>
            <a:r>
              <a:rPr lang="fr-FR" sz="1200" dirty="0">
                <a:solidFill>
                  <a:srgbClr val="6D83B0"/>
                </a:solidFill>
                <a:latin typeface="Calibri" charset="0"/>
                <a:cs typeface="Arial" charset="0"/>
              </a:rPr>
              <a:t>SECRÉTARIAT GÉNÉRAL  - DIRECTION DES RELATIONS ET DES RESSOURCES HUMAINES</a:t>
            </a:r>
          </a:p>
        </p:txBody>
      </p:sp>
      <p:pic>
        <p:nvPicPr>
          <p:cNvPr id="7" name="Image 6">
            <a:extLst>
              <a:ext uri="{FF2B5EF4-FFF2-40B4-BE49-F238E27FC236}">
                <a16:creationId xmlns:a16="http://schemas.microsoft.com/office/drawing/2014/main" id="{2C8490FC-367F-274C-9F9B-488DFD1DEAC8}"/>
              </a:ext>
            </a:extLst>
          </p:cNvPr>
          <p:cNvPicPr>
            <a:picLocks noChangeAspect="1"/>
          </p:cNvPicPr>
          <p:nvPr/>
        </p:nvPicPr>
        <p:blipFill>
          <a:blip r:embed="rId3" cstate="print"/>
          <a:stretch>
            <a:fillRect/>
          </a:stretch>
        </p:blipFill>
        <p:spPr>
          <a:xfrm>
            <a:off x="1776106" y="1409810"/>
            <a:ext cx="7853086" cy="2795725"/>
          </a:xfrm>
          <a:prstGeom prst="rect">
            <a:avLst/>
          </a:prstGeom>
        </p:spPr>
      </p:pic>
    </p:spTree>
    <p:extLst>
      <p:ext uri="{BB962C8B-B14F-4D97-AF65-F5344CB8AC3E}">
        <p14:creationId xmlns:p14="http://schemas.microsoft.com/office/powerpoint/2010/main" val="1836480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375702" y="1999622"/>
            <a:ext cx="11232819" cy="521634"/>
          </a:xfrm>
        </p:spPr>
        <p:txBody>
          <a:bodyPr>
            <a:normAutofit/>
          </a:bodyPr>
          <a:lstStyle/>
          <a:p>
            <a:r>
              <a:rPr lang="fr-FR" sz="2000" dirty="0">
                <a:solidFill>
                  <a:srgbClr val="220CC6"/>
                </a:solidFill>
              </a:rPr>
              <a:t>Une démarche vivante et participative</a:t>
            </a:r>
            <a:endParaRPr lang="fr-FR" dirty="0"/>
          </a:p>
        </p:txBody>
      </p:sp>
      <p:sp>
        <p:nvSpPr>
          <p:cNvPr id="4" name="Titre 3"/>
          <p:cNvSpPr>
            <a:spLocks noGrp="1"/>
          </p:cNvSpPr>
          <p:nvPr>
            <p:ph type="title"/>
          </p:nvPr>
        </p:nvSpPr>
        <p:spPr>
          <a:xfrm>
            <a:off x="390895" y="658823"/>
            <a:ext cx="11233151" cy="719988"/>
          </a:xfrm>
        </p:spPr>
        <p:txBody>
          <a:bodyPr/>
          <a:lstStyle/>
          <a:p>
            <a:pPr algn="ctr"/>
            <a:r>
              <a:rPr lang="fr-FR" dirty="0"/>
              <a:t>CONCLUSION</a:t>
            </a:r>
          </a:p>
        </p:txBody>
      </p:sp>
      <p:sp>
        <p:nvSpPr>
          <p:cNvPr id="5" name="Espace réservé du texte 4"/>
          <p:cNvSpPr>
            <a:spLocks noGrp="1"/>
          </p:cNvSpPr>
          <p:nvPr>
            <p:ph type="body" sz="quarter" idx="14"/>
          </p:nvPr>
        </p:nvSpPr>
        <p:spPr>
          <a:xfrm>
            <a:off x="390895" y="2521256"/>
            <a:ext cx="11232445" cy="3840427"/>
          </a:xfrm>
        </p:spPr>
        <p:txBody>
          <a:bodyPr anchor="ctr"/>
          <a:lstStyle/>
          <a:p>
            <a:pPr marL="0"/>
            <a:r>
              <a:rPr lang="fr-FR" dirty="0"/>
              <a:t>… qui nécessite:</a:t>
            </a:r>
          </a:p>
          <a:p>
            <a:pPr marL="0"/>
            <a:endParaRPr lang="fr-FR" dirty="0"/>
          </a:p>
          <a:p>
            <a:pPr marL="377825" indent="-285750">
              <a:buFont typeface="Arial" panose="020B0604020202020204" pitchFamily="34" charset="0"/>
              <a:buChar char="•"/>
            </a:pPr>
            <a:r>
              <a:rPr lang="fr-FR" dirty="0"/>
              <a:t>des espaces opérationnels d’analyse et de discussion sur les risques et mesures de prévention des outils de suivi (DUER, registres…)</a:t>
            </a:r>
          </a:p>
          <a:p>
            <a:pPr marL="377825" indent="-285750">
              <a:buFont typeface="Arial" panose="020B0604020202020204" pitchFamily="34" charset="0"/>
              <a:buChar char="•"/>
            </a:pPr>
            <a:r>
              <a:rPr lang="fr-FR" dirty="0"/>
              <a:t>des acteurs désignés en charge  du suivi des mesures de prévention décidées</a:t>
            </a:r>
          </a:p>
          <a:p>
            <a:pPr marL="377825" indent="-285750">
              <a:buFont typeface="Arial" panose="020B0604020202020204" pitchFamily="34" charset="0"/>
              <a:buChar char="•"/>
            </a:pPr>
            <a:r>
              <a:rPr lang="fr-FR" dirty="0"/>
              <a:t>des circuits de remontées d’information et décisions identifiés</a:t>
            </a:r>
          </a:p>
          <a:p>
            <a:pPr marL="0" indent="0">
              <a:buNone/>
            </a:pPr>
            <a:endParaRPr lang="fr-FR" dirty="0"/>
          </a:p>
        </p:txBody>
      </p:sp>
      <p:pic>
        <p:nvPicPr>
          <p:cNvPr id="8" name="Image 7">
            <a:extLst>
              <a:ext uri="{FF2B5EF4-FFF2-40B4-BE49-F238E27FC236}">
                <a16:creationId xmlns:a16="http://schemas.microsoft.com/office/drawing/2014/main" id="{B43EFAE3-30A3-4841-8807-098E73D9B091}"/>
              </a:ext>
            </a:extLst>
          </p:cNvPr>
          <p:cNvPicPr>
            <a:picLocks noChangeAspect="1"/>
          </p:cNvPicPr>
          <p:nvPr/>
        </p:nvPicPr>
        <p:blipFill>
          <a:blip r:embed="rId2" cstate="print"/>
          <a:stretch>
            <a:fillRect/>
          </a:stretch>
        </p:blipFill>
        <p:spPr>
          <a:xfrm>
            <a:off x="431094" y="167022"/>
            <a:ext cx="1026752" cy="734587"/>
          </a:xfrm>
          <a:prstGeom prst="rect">
            <a:avLst/>
          </a:prstGeom>
        </p:spPr>
      </p:pic>
      <p:sp>
        <p:nvSpPr>
          <p:cNvPr id="9" name="Espace réservé du numéro de diapositive 3">
            <a:extLst>
              <a:ext uri="{FF2B5EF4-FFF2-40B4-BE49-F238E27FC236}">
                <a16:creationId xmlns:a16="http://schemas.microsoft.com/office/drawing/2014/main" id="{E435B6C5-66CE-7044-A99E-26AC4E829724}"/>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20</a:t>
            </a:fld>
            <a:endParaRPr lang="fr-FR"/>
          </a:p>
        </p:txBody>
      </p:sp>
    </p:spTree>
    <p:extLst>
      <p:ext uri="{BB962C8B-B14F-4D97-AF65-F5344CB8AC3E}">
        <p14:creationId xmlns:p14="http://schemas.microsoft.com/office/powerpoint/2010/main" val="414114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0C140CD-8AED-46FF-A9A2-77308F3F39AE}" type="slidenum">
              <a:rPr lang="fr-FR" smtClean="0"/>
              <a:pPr/>
              <a:t>21</a:t>
            </a:fld>
            <a:endParaRPr lang="fr-FR" dirty="0"/>
          </a:p>
        </p:txBody>
      </p:sp>
      <p:sp>
        <p:nvSpPr>
          <p:cNvPr id="6" name="Titre 5"/>
          <p:cNvSpPr>
            <a:spLocks noGrp="1"/>
          </p:cNvSpPr>
          <p:nvPr>
            <p:ph type="title"/>
          </p:nvPr>
        </p:nvSpPr>
        <p:spPr/>
        <p:txBody>
          <a:bodyPr/>
          <a:lstStyle/>
          <a:p>
            <a:endParaRPr lang="fr-FR"/>
          </a:p>
        </p:txBody>
      </p:sp>
      <p:sp>
        <p:nvSpPr>
          <p:cNvPr id="7" name="ZoneTexte 6"/>
          <p:cNvSpPr txBox="1"/>
          <p:nvPr/>
        </p:nvSpPr>
        <p:spPr>
          <a:xfrm>
            <a:off x="5015879" y="4186100"/>
            <a:ext cx="5496916" cy="523220"/>
          </a:xfrm>
          <a:prstGeom prst="rect">
            <a:avLst/>
          </a:prstGeom>
          <a:noFill/>
        </p:spPr>
        <p:txBody>
          <a:bodyPr wrap="square" rtlCol="0" anchor="ctr">
            <a:spAutoFit/>
          </a:bodyPr>
          <a:lstStyle/>
          <a:p>
            <a:pPr algn="ctr"/>
            <a:r>
              <a:rPr lang="fr-FR" sz="2800" b="1" dirty="0"/>
              <a:t>MERCI</a:t>
            </a:r>
          </a:p>
        </p:txBody>
      </p:sp>
      <p:sp>
        <p:nvSpPr>
          <p:cNvPr id="5" name="ZoneTexte 4"/>
          <p:cNvSpPr txBox="1"/>
          <p:nvPr/>
        </p:nvSpPr>
        <p:spPr>
          <a:xfrm>
            <a:off x="5573486" y="4875197"/>
            <a:ext cx="4720526" cy="261610"/>
          </a:xfrm>
          <a:prstGeom prst="rect">
            <a:avLst/>
          </a:prstGeom>
          <a:noFill/>
        </p:spPr>
        <p:txBody>
          <a:bodyPr wrap="square" rtlCol="0">
            <a:spAutoFit/>
          </a:bodyPr>
          <a:lstStyle/>
          <a:p>
            <a:pPr algn="ctr"/>
            <a:r>
              <a:rPr lang="fr-FR" sz="1100" b="1" dirty="0"/>
              <a:t>Leslie COUCHY-GUICHERON - Inspectrice du Travail</a:t>
            </a:r>
          </a:p>
        </p:txBody>
      </p:sp>
    </p:spTree>
    <p:extLst>
      <p:ext uri="{BB962C8B-B14F-4D97-AF65-F5344CB8AC3E}">
        <p14:creationId xmlns:p14="http://schemas.microsoft.com/office/powerpoint/2010/main" val="1475833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845976" y="1781143"/>
            <a:ext cx="8596313" cy="3881437"/>
          </a:xfrm>
        </p:spPr>
        <p:txBody>
          <a:bodyPr anchor="ctr"/>
          <a:lstStyle/>
          <a:p>
            <a:pPr marL="0" indent="0" algn="ctr">
              <a:buNone/>
            </a:pPr>
            <a:r>
              <a:rPr lang="fr-FR" sz="2400" dirty="0">
                <a:solidFill>
                  <a:srgbClr val="C00000"/>
                </a:solidFill>
                <a:latin typeface="Arial" panose="020B0604020202020204" pitchFamily="34" charset="0"/>
                <a:cs typeface="Arial" panose="020B0604020202020204" pitchFamily="34" charset="0"/>
              </a:rPr>
              <a:t>Intervention de M. Fritz BROUTA </a:t>
            </a:r>
          </a:p>
          <a:p>
            <a:pPr marL="0" indent="0" algn="ctr">
              <a:buNone/>
            </a:pPr>
            <a:r>
              <a:rPr lang="fr-FR" sz="2400" dirty="0">
                <a:solidFill>
                  <a:srgbClr val="C00000"/>
                </a:solidFill>
                <a:latin typeface="Arial" panose="020B0604020202020204" pitchFamily="34" charset="0"/>
                <a:cs typeface="Arial" panose="020B0604020202020204" pitchFamily="34" charset="0"/>
              </a:rPr>
              <a:t>Secrétaire du CHSCT-A</a:t>
            </a:r>
          </a:p>
          <a:p>
            <a:pPr marL="0" indent="0" algn="ctr">
              <a:buNone/>
            </a:pPr>
            <a:endParaRPr lang="fr-FR" sz="2400" dirty="0">
              <a:solidFill>
                <a:srgbClr val="C00000"/>
              </a:solidFill>
              <a:latin typeface="Arial" panose="020B0604020202020204" pitchFamily="34" charset="0"/>
              <a:cs typeface="Arial" panose="020B0604020202020204" pitchFamily="34" charset="0"/>
            </a:endParaRPr>
          </a:p>
          <a:p>
            <a:pPr marL="0" indent="0" algn="ctr">
              <a:buNone/>
            </a:pPr>
            <a:r>
              <a:rPr lang="fr-FR" sz="2400" b="1" dirty="0">
                <a:solidFill>
                  <a:schemeClr val="accent2"/>
                </a:solidFill>
              </a:rPr>
              <a:t>LE CHSCT-A</a:t>
            </a:r>
          </a:p>
          <a:p>
            <a:pPr marL="0" indent="0" algn="ctr">
              <a:buNone/>
            </a:pPr>
            <a:endParaRPr lang="fr-FR" sz="2400" dirty="0">
              <a:solidFill>
                <a:srgbClr val="C00000"/>
              </a:solidFill>
              <a:latin typeface="Arial" panose="020B0604020202020204" pitchFamily="34" charset="0"/>
              <a:cs typeface="Arial" panose="020B0604020202020204" pitchFamily="34" charset="0"/>
            </a:endParaRPr>
          </a:p>
          <a:p>
            <a:pPr marL="0" indent="0" algn="ctr">
              <a:buNone/>
            </a:pPr>
            <a:endParaRPr lang="fr-FR" dirty="0"/>
          </a:p>
        </p:txBody>
      </p:sp>
      <p:sp>
        <p:nvSpPr>
          <p:cNvPr id="2" name="Espace réservé du numéro de diapositive 1">
            <a:extLst>
              <a:ext uri="{FF2B5EF4-FFF2-40B4-BE49-F238E27FC236}">
                <a16:creationId xmlns:a16="http://schemas.microsoft.com/office/drawing/2014/main" id="{52042775-9E5A-1F47-8876-988E768626A2}"/>
              </a:ext>
            </a:extLst>
          </p:cNvPr>
          <p:cNvSpPr>
            <a:spLocks noGrp="1"/>
          </p:cNvSpPr>
          <p:nvPr>
            <p:ph type="sldNum" sz="quarter" idx="12"/>
          </p:nvPr>
        </p:nvSpPr>
        <p:spPr/>
        <p:txBody>
          <a:bodyPr/>
          <a:lstStyle/>
          <a:p>
            <a:fld id="{D0818B26-63FD-4371-87B1-1F5474866139}" type="slidenum">
              <a:rPr lang="fr-FR" smtClean="0"/>
              <a:pPr/>
              <a:t>22</a:t>
            </a:fld>
            <a:endParaRPr lang="fr-FR"/>
          </a:p>
        </p:txBody>
      </p:sp>
    </p:spTree>
    <p:extLst>
      <p:ext uri="{BB962C8B-B14F-4D97-AF65-F5344CB8AC3E}">
        <p14:creationId xmlns:p14="http://schemas.microsoft.com/office/powerpoint/2010/main" val="131909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15534" y="846666"/>
            <a:ext cx="9327188" cy="2192867"/>
          </a:xfrm>
        </p:spPr>
        <p:txBody>
          <a:bodyPr>
            <a:normAutofit/>
          </a:bodyPr>
          <a:lstStyle/>
          <a:p>
            <a:pPr algn="ctr"/>
            <a:r>
              <a:rPr lang="fr-FR" sz="3600" b="1" dirty="0">
                <a:solidFill>
                  <a:schemeClr val="accent2"/>
                </a:solidFill>
                <a:latin typeface="+mj-lt"/>
                <a:ea typeface="+mj-ea"/>
                <a:cs typeface="+mj-cs"/>
              </a:rPr>
              <a:t>LE CHSCT-A</a:t>
            </a:r>
          </a:p>
          <a:p>
            <a:pPr algn="ctr"/>
            <a:r>
              <a:rPr lang="fr-FR" sz="2800" dirty="0">
                <a:solidFill>
                  <a:schemeClr val="tx1"/>
                </a:solidFill>
                <a:latin typeface="Arial" panose="020B0604020202020204" pitchFamily="34" charset="0"/>
                <a:cs typeface="Arial" panose="020B0604020202020204" pitchFamily="34" charset="0"/>
              </a:rPr>
              <a:t>Décret n°82-453 du 28 mai 1982 modifié </a:t>
            </a:r>
          </a:p>
          <a:p>
            <a:pPr algn="ctr"/>
            <a:r>
              <a:rPr lang="fr-FR" sz="2800" dirty="0">
                <a:solidFill>
                  <a:schemeClr val="tx1"/>
                </a:solidFill>
                <a:latin typeface="Arial" panose="020B0604020202020204" pitchFamily="34" charset="0"/>
                <a:cs typeface="Arial" panose="020B0604020202020204" pitchFamily="34" charset="0"/>
              </a:rPr>
              <a:t>par le Décret </a:t>
            </a:r>
            <a:r>
              <a:rPr lang="fr-FR" sz="2800" b="1" dirty="0">
                <a:solidFill>
                  <a:schemeClr val="tx1"/>
                </a:solidFill>
                <a:latin typeface="Arial" panose="020B0604020202020204" pitchFamily="34" charset="0"/>
                <a:cs typeface="Arial" panose="020B0604020202020204" pitchFamily="34" charset="0"/>
              </a:rPr>
              <a:t>n° 2011-774 du  28 juin 2011</a:t>
            </a:r>
          </a:p>
          <a:p>
            <a:pPr algn="l"/>
            <a:endParaRPr lang="fr-FR" dirty="0"/>
          </a:p>
          <a:p>
            <a:pPr algn="l"/>
            <a:endParaRPr lang="fr-FR" dirty="0"/>
          </a:p>
        </p:txBody>
      </p:sp>
      <p:pic>
        <p:nvPicPr>
          <p:cNvPr id="4" name="Image 3" descr="07_logo_REGIONS%20ACA_GUADELOUPE"/>
          <p:cNvPicPr/>
          <p:nvPr/>
        </p:nvPicPr>
        <p:blipFill>
          <a:blip r:embed="rId2" cstate="print"/>
          <a:srcRect/>
          <a:stretch>
            <a:fillRect/>
          </a:stretch>
        </p:blipFill>
        <p:spPr bwMode="auto">
          <a:xfrm>
            <a:off x="1099993" y="277090"/>
            <a:ext cx="1771650" cy="912191"/>
          </a:xfrm>
          <a:prstGeom prst="rect">
            <a:avLst/>
          </a:prstGeom>
          <a:noFill/>
        </p:spPr>
      </p:pic>
      <p:sp>
        <p:nvSpPr>
          <p:cNvPr id="5" name="ZoneTexte 4">
            <a:extLst>
              <a:ext uri="{FF2B5EF4-FFF2-40B4-BE49-F238E27FC236}">
                <a16:creationId xmlns:a16="http://schemas.microsoft.com/office/drawing/2014/main" id="{E399D2DF-FB11-2B49-9264-4958E85E1AEF}"/>
              </a:ext>
            </a:extLst>
          </p:cNvPr>
          <p:cNvSpPr txBox="1"/>
          <p:nvPr/>
        </p:nvSpPr>
        <p:spPr>
          <a:xfrm>
            <a:off x="6697296" y="3355605"/>
            <a:ext cx="3489772" cy="1287917"/>
          </a:xfrm>
          <a:prstGeom prst="rect">
            <a:avLst/>
          </a:prstGeom>
          <a:noFill/>
        </p:spPr>
        <p:txBody>
          <a:bodyPr wrap="square" rtlCol="0">
            <a:spAutoFit/>
          </a:bodyPr>
          <a:lstStyle/>
          <a:p>
            <a:pPr marL="342900" indent="-342900">
              <a:lnSpc>
                <a:spcPct val="150000"/>
              </a:lnSpc>
              <a:buFont typeface="+mj-lt"/>
              <a:buAutoNum type="arabicPeriod" startAt="5"/>
            </a:pPr>
            <a:r>
              <a:rPr lang="fr-FR" dirty="0">
                <a:solidFill>
                  <a:schemeClr val="accent2"/>
                </a:solidFill>
              </a:rPr>
              <a:t>Compétences</a:t>
            </a:r>
          </a:p>
          <a:p>
            <a:pPr marL="342900" indent="-342900">
              <a:lnSpc>
                <a:spcPct val="150000"/>
              </a:lnSpc>
              <a:buFont typeface="+mj-lt"/>
              <a:buAutoNum type="arabicPeriod" startAt="5"/>
            </a:pPr>
            <a:r>
              <a:rPr lang="fr-FR" dirty="0">
                <a:solidFill>
                  <a:schemeClr val="accent2"/>
                </a:solidFill>
              </a:rPr>
              <a:t>Fonctionnement</a:t>
            </a:r>
          </a:p>
          <a:p>
            <a:pPr marL="342900" indent="-342900">
              <a:lnSpc>
                <a:spcPct val="150000"/>
              </a:lnSpc>
              <a:buFont typeface="+mj-lt"/>
              <a:buAutoNum type="arabicPeriod" startAt="5"/>
            </a:pPr>
            <a:r>
              <a:rPr lang="fr-FR" dirty="0">
                <a:solidFill>
                  <a:schemeClr val="accent2"/>
                </a:solidFill>
              </a:rPr>
              <a:t>Domaines de consultations</a:t>
            </a:r>
            <a:endParaRPr lang="fr-FR" dirty="0"/>
          </a:p>
        </p:txBody>
      </p:sp>
      <p:sp>
        <p:nvSpPr>
          <p:cNvPr id="6" name="ZoneTexte 5">
            <a:extLst>
              <a:ext uri="{FF2B5EF4-FFF2-40B4-BE49-F238E27FC236}">
                <a16:creationId xmlns:a16="http://schemas.microsoft.com/office/drawing/2014/main" id="{00FFB85D-5BA5-2D42-9D39-EDAC8CCCC25D}"/>
              </a:ext>
            </a:extLst>
          </p:cNvPr>
          <p:cNvSpPr txBox="1"/>
          <p:nvPr/>
        </p:nvSpPr>
        <p:spPr>
          <a:xfrm>
            <a:off x="1447801" y="3355605"/>
            <a:ext cx="3489772" cy="2446824"/>
          </a:xfrm>
          <a:prstGeom prst="rect">
            <a:avLst/>
          </a:prstGeom>
          <a:noFill/>
        </p:spPr>
        <p:txBody>
          <a:bodyPr wrap="square" rtlCol="0">
            <a:spAutoFit/>
          </a:bodyPr>
          <a:lstStyle/>
          <a:p>
            <a:pPr marL="342900" indent="-342900">
              <a:lnSpc>
                <a:spcPct val="150000"/>
              </a:lnSpc>
              <a:buFont typeface="+mj-lt"/>
              <a:buAutoNum type="arabicPeriod"/>
            </a:pPr>
            <a:r>
              <a:rPr lang="fr-FR" dirty="0">
                <a:solidFill>
                  <a:schemeClr val="accent2"/>
                </a:solidFill>
              </a:rPr>
              <a:t>Définition du CHSCT-A</a:t>
            </a:r>
          </a:p>
          <a:p>
            <a:pPr marL="342900" indent="-342900">
              <a:lnSpc>
                <a:spcPct val="150000"/>
              </a:lnSpc>
              <a:buFont typeface="+mj-lt"/>
              <a:buAutoNum type="arabicPeriod"/>
            </a:pPr>
            <a:r>
              <a:rPr lang="fr-FR" dirty="0">
                <a:solidFill>
                  <a:schemeClr val="accent2"/>
                </a:solidFill>
              </a:rPr>
              <a:t>Composition</a:t>
            </a:r>
          </a:p>
          <a:p>
            <a:pPr marL="342900" indent="-342900">
              <a:lnSpc>
                <a:spcPct val="150000"/>
              </a:lnSpc>
              <a:buFont typeface="+mj-lt"/>
              <a:buAutoNum type="arabicPeriod"/>
            </a:pPr>
            <a:r>
              <a:rPr lang="fr-FR" dirty="0">
                <a:solidFill>
                  <a:schemeClr val="accent2"/>
                </a:solidFill>
              </a:rPr>
              <a:t>Missions réglementaires</a:t>
            </a:r>
          </a:p>
          <a:p>
            <a:pPr marL="342900" indent="-342900">
              <a:lnSpc>
                <a:spcPct val="150000"/>
              </a:lnSpc>
              <a:buFont typeface="+mj-lt"/>
              <a:buAutoNum type="arabicPeriod"/>
            </a:pPr>
            <a:r>
              <a:rPr lang="fr-FR" dirty="0">
                <a:solidFill>
                  <a:schemeClr val="accent2"/>
                </a:solidFill>
              </a:rPr>
              <a:t>Définition des conditions de travail	</a:t>
            </a:r>
          </a:p>
          <a:p>
            <a:endParaRPr lang="fr-FR" dirty="0"/>
          </a:p>
        </p:txBody>
      </p:sp>
      <p:sp>
        <p:nvSpPr>
          <p:cNvPr id="7" name="Espace réservé du numéro de diapositive 3">
            <a:extLst>
              <a:ext uri="{FF2B5EF4-FFF2-40B4-BE49-F238E27FC236}">
                <a16:creationId xmlns:a16="http://schemas.microsoft.com/office/drawing/2014/main" id="{72BCE18A-919E-1440-A1CB-E6CD877BAAEB}"/>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23</a:t>
            </a:fld>
            <a:endParaRPr lang="fr-FR"/>
          </a:p>
        </p:txBody>
      </p:sp>
    </p:spTree>
    <p:extLst>
      <p:ext uri="{BB962C8B-B14F-4D97-AF65-F5344CB8AC3E}">
        <p14:creationId xmlns:p14="http://schemas.microsoft.com/office/powerpoint/2010/main" val="119413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6C3B8D-CAC3-C14F-A891-039F379E5916}"/>
              </a:ext>
            </a:extLst>
          </p:cNvPr>
          <p:cNvSpPr>
            <a:spLocks noGrp="1"/>
          </p:cNvSpPr>
          <p:nvPr>
            <p:ph type="title"/>
          </p:nvPr>
        </p:nvSpPr>
        <p:spPr>
          <a:xfrm>
            <a:off x="1675881" y="480574"/>
            <a:ext cx="8596668" cy="809684"/>
          </a:xfrm>
        </p:spPr>
        <p:txBody>
          <a:bodyPr anchor="ctr">
            <a:normAutofit/>
          </a:bodyPr>
          <a:lstStyle/>
          <a:p>
            <a:pPr marL="742950" indent="-742950" algn="ctr">
              <a:buFont typeface="+mj-lt"/>
              <a:buAutoNum type="arabicPeriod"/>
            </a:pPr>
            <a:r>
              <a:rPr lang="fr-FR" b="1" dirty="0">
                <a:solidFill>
                  <a:schemeClr val="accent2"/>
                </a:solidFill>
              </a:rPr>
              <a:t>Définition du CHSCT-A</a:t>
            </a:r>
            <a:endParaRPr lang="fr-FR" b="1" dirty="0"/>
          </a:p>
        </p:txBody>
      </p:sp>
      <p:sp>
        <p:nvSpPr>
          <p:cNvPr id="4" name="Espace réservé du contenu 3"/>
          <p:cNvSpPr>
            <a:spLocks noGrp="1"/>
          </p:cNvSpPr>
          <p:nvPr>
            <p:ph idx="1"/>
          </p:nvPr>
        </p:nvSpPr>
        <p:spPr>
          <a:xfrm>
            <a:off x="1580792" y="1903326"/>
            <a:ext cx="8786846" cy="3051347"/>
          </a:xfrm>
        </p:spPr>
        <p:txBody>
          <a:bodyPr anchor="ctr">
            <a:normAutofit fontScale="92500"/>
          </a:bodyPr>
          <a:lstStyle/>
          <a:p>
            <a:pPr algn="just"/>
            <a:r>
              <a:rPr lang="fr-FR" sz="2400" dirty="0"/>
              <a:t>Instance de consultation chargée d’émettre des avis et de faire des propositions  pour améliorer  la protection de la santé , de la sécurité et des conditions de travail des agents. </a:t>
            </a:r>
          </a:p>
          <a:p>
            <a:pPr algn="just"/>
            <a:r>
              <a:rPr lang="fr-FR" sz="2400" dirty="0"/>
              <a:t>Il apporte également en ces matières son concours aux comités techniques.</a:t>
            </a:r>
          </a:p>
          <a:p>
            <a:pPr algn="just"/>
            <a:r>
              <a:rPr lang="fr-FR" sz="2400" dirty="0"/>
              <a:t>Espace de dialogue  renforcée ( accord du 20 novembre 2009 sur la santé et la sécurité au travail dans la fonction publique)</a:t>
            </a:r>
          </a:p>
        </p:txBody>
      </p:sp>
      <p:pic>
        <p:nvPicPr>
          <p:cNvPr id="6" name="Image 5" descr="07_logo_REGIONS%20ACA_GUADELOUPE"/>
          <p:cNvPicPr/>
          <p:nvPr/>
        </p:nvPicPr>
        <p:blipFill>
          <a:blip r:embed="rId2" cstate="print"/>
          <a:srcRect/>
          <a:stretch>
            <a:fillRect/>
          </a:stretch>
        </p:blipFill>
        <p:spPr bwMode="auto">
          <a:xfrm>
            <a:off x="123885" y="201953"/>
            <a:ext cx="1626378" cy="1000729"/>
          </a:xfrm>
          <a:prstGeom prst="rect">
            <a:avLst/>
          </a:prstGeom>
          <a:noFill/>
        </p:spPr>
      </p:pic>
      <p:sp>
        <p:nvSpPr>
          <p:cNvPr id="3" name="Espace réservé du numéro de diapositive 2">
            <a:extLst>
              <a:ext uri="{FF2B5EF4-FFF2-40B4-BE49-F238E27FC236}">
                <a16:creationId xmlns:a16="http://schemas.microsoft.com/office/drawing/2014/main" id="{8F28B17D-3112-6344-89FC-FDED4DED52F1}"/>
              </a:ext>
            </a:extLst>
          </p:cNvPr>
          <p:cNvSpPr>
            <a:spLocks noGrp="1"/>
          </p:cNvSpPr>
          <p:nvPr>
            <p:ph type="sldNum" sz="quarter" idx="12"/>
          </p:nvPr>
        </p:nvSpPr>
        <p:spPr/>
        <p:txBody>
          <a:bodyPr/>
          <a:lstStyle/>
          <a:p>
            <a:fld id="{D0818B26-63FD-4371-87B1-1F5474866139}" type="slidenum">
              <a:rPr lang="fr-FR" smtClean="0"/>
              <a:pPr/>
              <a:t>24</a:t>
            </a:fld>
            <a:endParaRPr lang="fr-FR"/>
          </a:p>
        </p:txBody>
      </p:sp>
    </p:spTree>
    <p:extLst>
      <p:ext uri="{BB962C8B-B14F-4D97-AF65-F5344CB8AC3E}">
        <p14:creationId xmlns:p14="http://schemas.microsoft.com/office/powerpoint/2010/main" val="314897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3719736" y="2433427"/>
            <a:ext cx="4824536" cy="3587927"/>
          </a:xfrm>
          <a:prstGeom prst="ellipse">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 name="Connecteur droit 8"/>
          <p:cNvCxnSpPr/>
          <p:nvPr/>
        </p:nvCxnSpPr>
        <p:spPr>
          <a:xfrm rot="16200000" flipH="1">
            <a:off x="5235039" y="3504143"/>
            <a:ext cx="2008814" cy="114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4151784" y="4509120"/>
            <a:ext cx="2088232" cy="7200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439816" y="3356993"/>
            <a:ext cx="1800200" cy="646331"/>
          </a:xfrm>
          <a:prstGeom prst="rect">
            <a:avLst/>
          </a:prstGeom>
          <a:noFill/>
        </p:spPr>
        <p:txBody>
          <a:bodyPr wrap="square" rtlCol="0">
            <a:spAutoFit/>
          </a:bodyPr>
          <a:lstStyle/>
          <a:p>
            <a:r>
              <a:rPr lang="fr-FR" dirty="0"/>
              <a:t>Voix délibératives</a:t>
            </a:r>
          </a:p>
        </p:txBody>
      </p:sp>
      <p:cxnSp>
        <p:nvCxnSpPr>
          <p:cNvPr id="21" name="Connecteur droit 20"/>
          <p:cNvCxnSpPr/>
          <p:nvPr/>
        </p:nvCxnSpPr>
        <p:spPr>
          <a:xfrm>
            <a:off x="6240016" y="4509120"/>
            <a:ext cx="2088232" cy="50405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6600056" y="3140969"/>
            <a:ext cx="1656184" cy="646331"/>
          </a:xfrm>
          <a:prstGeom prst="rect">
            <a:avLst/>
          </a:prstGeom>
          <a:noFill/>
        </p:spPr>
        <p:txBody>
          <a:bodyPr wrap="square" rtlCol="0">
            <a:spAutoFit/>
          </a:bodyPr>
          <a:lstStyle/>
          <a:p>
            <a:r>
              <a:rPr lang="fr-FR" dirty="0"/>
              <a:t>Voix consultatives</a:t>
            </a:r>
          </a:p>
        </p:txBody>
      </p:sp>
      <p:sp>
        <p:nvSpPr>
          <p:cNvPr id="28" name="Ellipse 27"/>
          <p:cNvSpPr/>
          <p:nvPr/>
        </p:nvSpPr>
        <p:spPr>
          <a:xfrm>
            <a:off x="3287688" y="3140968"/>
            <a:ext cx="576064" cy="64807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3791744" y="2492896"/>
            <a:ext cx="576064" cy="64807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4439816" y="2060848"/>
            <a:ext cx="576064" cy="57606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8472264" y="3068960"/>
            <a:ext cx="576064" cy="5760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6528048" y="6017031"/>
            <a:ext cx="576064" cy="576064"/>
          </a:xfrm>
          <a:prstGeom prst="ellipse">
            <a:avLst/>
          </a:prstGeom>
          <a:solidFill>
            <a:srgbClr val="04D6EC"/>
          </a:solidFill>
          <a:ln>
            <a:solidFill>
              <a:srgbClr val="04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5524496" y="1857364"/>
            <a:ext cx="576064" cy="576064"/>
          </a:xfrm>
          <a:prstGeom prst="ellipse">
            <a:avLst/>
          </a:prstGeom>
          <a:solidFill>
            <a:srgbClr val="E709C7"/>
          </a:solidFill>
          <a:ln>
            <a:solidFill>
              <a:srgbClr val="E709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Ellipse 33"/>
          <p:cNvSpPr/>
          <p:nvPr/>
        </p:nvSpPr>
        <p:spPr>
          <a:xfrm>
            <a:off x="8040216" y="2492896"/>
            <a:ext cx="576064" cy="57606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p:cNvSpPr/>
          <p:nvPr/>
        </p:nvSpPr>
        <p:spPr>
          <a:xfrm>
            <a:off x="3935760" y="5517232"/>
            <a:ext cx="576064" cy="576064"/>
          </a:xfrm>
          <a:prstGeom prst="ellipse">
            <a:avLst/>
          </a:prstGeom>
          <a:solidFill>
            <a:srgbClr val="04D6EC"/>
          </a:solidFill>
          <a:ln>
            <a:solidFill>
              <a:srgbClr val="04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195900" y="6021354"/>
            <a:ext cx="576064" cy="576064"/>
          </a:xfrm>
          <a:prstGeom prst="ellipse">
            <a:avLst/>
          </a:prstGeom>
          <a:solidFill>
            <a:srgbClr val="04D6EC"/>
          </a:solidFill>
          <a:ln>
            <a:solidFill>
              <a:srgbClr val="04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8040216" y="1988840"/>
            <a:ext cx="2376264" cy="338554"/>
          </a:xfrm>
          <a:prstGeom prst="rect">
            <a:avLst/>
          </a:prstGeom>
          <a:noFill/>
        </p:spPr>
        <p:txBody>
          <a:bodyPr wrap="square" rtlCol="0">
            <a:spAutoFit/>
          </a:bodyPr>
          <a:lstStyle/>
          <a:p>
            <a:r>
              <a:rPr lang="fr-FR" sz="1600" dirty="0">
                <a:latin typeface="Baskerville Old Face" pitchFamily="18" charset="0"/>
              </a:rPr>
              <a:t>Médecin de Prévention</a:t>
            </a:r>
          </a:p>
        </p:txBody>
      </p:sp>
      <p:sp>
        <p:nvSpPr>
          <p:cNvPr id="40" name="Arc 39"/>
          <p:cNvSpPr/>
          <p:nvPr/>
        </p:nvSpPr>
        <p:spPr>
          <a:xfrm>
            <a:off x="3143672" y="2060848"/>
            <a:ext cx="3240360" cy="2808312"/>
          </a:xfrm>
          <a:prstGeom prst="arc">
            <a:avLst>
              <a:gd name="adj1" fmla="val 10632558"/>
              <a:gd name="adj2" fmla="val 17410089"/>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ZoneTexte 42"/>
          <p:cNvSpPr txBox="1"/>
          <p:nvPr/>
        </p:nvSpPr>
        <p:spPr>
          <a:xfrm>
            <a:off x="9320538" y="3095383"/>
            <a:ext cx="1296144" cy="584775"/>
          </a:xfrm>
          <a:prstGeom prst="rect">
            <a:avLst/>
          </a:prstGeom>
          <a:noFill/>
        </p:spPr>
        <p:txBody>
          <a:bodyPr wrap="square" rtlCol="0">
            <a:spAutoFit/>
          </a:bodyPr>
          <a:lstStyle/>
          <a:p>
            <a:r>
              <a:rPr lang="fr-FR" sz="1600" dirty="0">
                <a:latin typeface="Baskerville Old Face" pitchFamily="18" charset="0"/>
              </a:rPr>
              <a:t>Conseiller de prévention</a:t>
            </a:r>
          </a:p>
        </p:txBody>
      </p:sp>
      <p:sp>
        <p:nvSpPr>
          <p:cNvPr id="44" name="ZoneTexte 43"/>
          <p:cNvSpPr txBox="1"/>
          <p:nvPr/>
        </p:nvSpPr>
        <p:spPr>
          <a:xfrm>
            <a:off x="4799856" y="4869161"/>
            <a:ext cx="2880320" cy="584775"/>
          </a:xfrm>
          <a:prstGeom prst="rect">
            <a:avLst/>
          </a:prstGeom>
          <a:noFill/>
        </p:spPr>
        <p:txBody>
          <a:bodyPr wrap="square" rtlCol="0">
            <a:spAutoFit/>
          </a:bodyPr>
          <a:lstStyle/>
          <a:p>
            <a:pPr algn="ctr"/>
            <a:r>
              <a:rPr lang="fr-FR" sz="1600" dirty="0">
                <a:latin typeface="Baskerville Old Face" pitchFamily="18" charset="0"/>
              </a:rPr>
              <a:t>Invités:  experts conseillers, personnes qualifiées,…</a:t>
            </a:r>
          </a:p>
        </p:txBody>
      </p:sp>
      <p:sp>
        <p:nvSpPr>
          <p:cNvPr id="47" name="ZoneTexte 46"/>
          <p:cNvSpPr txBox="1"/>
          <p:nvPr/>
        </p:nvSpPr>
        <p:spPr>
          <a:xfrm>
            <a:off x="9264353" y="2708920"/>
            <a:ext cx="184731" cy="369332"/>
          </a:xfrm>
          <a:prstGeom prst="rect">
            <a:avLst/>
          </a:prstGeom>
          <a:noFill/>
        </p:spPr>
        <p:txBody>
          <a:bodyPr wrap="none" rtlCol="0">
            <a:spAutoFit/>
          </a:bodyPr>
          <a:lstStyle/>
          <a:p>
            <a:endParaRPr lang="fr-FR" dirty="0"/>
          </a:p>
        </p:txBody>
      </p:sp>
      <p:sp>
        <p:nvSpPr>
          <p:cNvPr id="48" name="ZoneTexte 47"/>
          <p:cNvSpPr txBox="1"/>
          <p:nvPr/>
        </p:nvSpPr>
        <p:spPr>
          <a:xfrm>
            <a:off x="5087888" y="1556792"/>
            <a:ext cx="2448272" cy="338554"/>
          </a:xfrm>
          <a:prstGeom prst="rect">
            <a:avLst/>
          </a:prstGeom>
          <a:noFill/>
        </p:spPr>
        <p:txBody>
          <a:bodyPr wrap="square" rtlCol="0">
            <a:spAutoFit/>
          </a:bodyPr>
          <a:lstStyle/>
          <a:p>
            <a:pPr algn="ctr"/>
            <a:r>
              <a:rPr lang="fr-FR" sz="1600" dirty="0">
                <a:latin typeface="Baskerville Old Face" pitchFamily="18" charset="0"/>
              </a:rPr>
              <a:t>L’Administration</a:t>
            </a:r>
          </a:p>
        </p:txBody>
      </p:sp>
      <p:sp>
        <p:nvSpPr>
          <p:cNvPr id="49" name="ZoneTexte 48"/>
          <p:cNvSpPr txBox="1"/>
          <p:nvPr/>
        </p:nvSpPr>
        <p:spPr>
          <a:xfrm>
            <a:off x="9601203" y="2636912"/>
            <a:ext cx="184731" cy="369332"/>
          </a:xfrm>
          <a:prstGeom prst="rect">
            <a:avLst/>
          </a:prstGeom>
          <a:noFill/>
        </p:spPr>
        <p:txBody>
          <a:bodyPr wrap="none" rtlCol="0">
            <a:spAutoFit/>
          </a:bodyPr>
          <a:lstStyle/>
          <a:p>
            <a:endParaRPr lang="fr-FR" dirty="0"/>
          </a:p>
        </p:txBody>
      </p:sp>
      <p:sp>
        <p:nvSpPr>
          <p:cNvPr id="50" name="ZoneTexte 49"/>
          <p:cNvSpPr txBox="1"/>
          <p:nvPr/>
        </p:nvSpPr>
        <p:spPr>
          <a:xfrm>
            <a:off x="1206295" y="2082914"/>
            <a:ext cx="2433329" cy="830997"/>
          </a:xfrm>
          <a:prstGeom prst="rect">
            <a:avLst/>
          </a:prstGeom>
          <a:noFill/>
        </p:spPr>
        <p:txBody>
          <a:bodyPr wrap="square" rtlCol="0">
            <a:spAutoFit/>
          </a:bodyPr>
          <a:lstStyle/>
          <a:p>
            <a:r>
              <a:rPr lang="fr-FR" sz="1600" dirty="0">
                <a:latin typeface="Baskerville Old Face" pitchFamily="18" charset="0"/>
              </a:rPr>
              <a:t>14 membres </a:t>
            </a:r>
          </a:p>
          <a:p>
            <a:r>
              <a:rPr lang="fr-FR" sz="1600" dirty="0">
                <a:latin typeface="Baskerville Old Face" pitchFamily="18" charset="0"/>
              </a:rPr>
              <a:t>(7 titulaires, 7 suppléants) représentants  du personnel</a:t>
            </a:r>
          </a:p>
        </p:txBody>
      </p:sp>
      <p:sp>
        <p:nvSpPr>
          <p:cNvPr id="6" name="ZoneTexte 5">
            <a:extLst>
              <a:ext uri="{FF2B5EF4-FFF2-40B4-BE49-F238E27FC236}">
                <a16:creationId xmlns:a16="http://schemas.microsoft.com/office/drawing/2014/main" id="{58B55391-F17C-4BFC-AD03-A368183B1FC4}"/>
              </a:ext>
            </a:extLst>
          </p:cNvPr>
          <p:cNvSpPr txBox="1"/>
          <p:nvPr/>
        </p:nvSpPr>
        <p:spPr>
          <a:xfrm>
            <a:off x="9345909" y="4448147"/>
            <a:ext cx="1462209" cy="369332"/>
          </a:xfrm>
          <a:prstGeom prst="rect">
            <a:avLst/>
          </a:prstGeom>
          <a:noFill/>
        </p:spPr>
        <p:txBody>
          <a:bodyPr wrap="square" rtlCol="0">
            <a:spAutoFit/>
          </a:bodyPr>
          <a:lstStyle/>
          <a:p>
            <a:r>
              <a:rPr lang="fr-FR" dirty="0"/>
              <a:t>ISST</a:t>
            </a:r>
          </a:p>
        </p:txBody>
      </p:sp>
      <p:sp>
        <p:nvSpPr>
          <p:cNvPr id="3" name="Titre 2"/>
          <p:cNvSpPr>
            <a:spLocks noGrp="1"/>
          </p:cNvSpPr>
          <p:nvPr>
            <p:ph type="title"/>
          </p:nvPr>
        </p:nvSpPr>
        <p:spPr>
          <a:xfrm>
            <a:off x="1288804" y="427196"/>
            <a:ext cx="8596668" cy="656784"/>
          </a:xfrm>
        </p:spPr>
        <p:txBody>
          <a:bodyPr>
            <a:normAutofit fontScale="90000"/>
          </a:bodyPr>
          <a:lstStyle/>
          <a:p>
            <a:pPr marL="742950" indent="-742950" algn="ctr">
              <a:buFont typeface="+mj-lt"/>
              <a:buAutoNum type="arabicPeriod" startAt="2"/>
            </a:pPr>
            <a:r>
              <a:rPr lang="fr-FR" b="1" dirty="0">
                <a:solidFill>
                  <a:schemeClr val="accent2"/>
                </a:solidFill>
              </a:rPr>
              <a:t>Composition du CHSCT-A</a:t>
            </a:r>
            <a:r>
              <a:rPr lang="fr-FR" dirty="0"/>
              <a:t/>
            </a:r>
            <a:br>
              <a:rPr lang="fr-FR" dirty="0"/>
            </a:br>
            <a:endParaRPr lang="fr-FR" sz="4000" dirty="0">
              <a:solidFill>
                <a:schemeClr val="accent2"/>
              </a:solidFill>
            </a:endParaRPr>
          </a:p>
        </p:txBody>
      </p:sp>
      <p:pic>
        <p:nvPicPr>
          <p:cNvPr id="35" name="Image 34" descr="07_logo_REGIONS%20ACA_GUADELOUPE"/>
          <p:cNvPicPr/>
          <p:nvPr/>
        </p:nvPicPr>
        <p:blipFill>
          <a:blip r:embed="rId2" cstate="print"/>
          <a:srcRect/>
          <a:stretch>
            <a:fillRect/>
          </a:stretch>
        </p:blipFill>
        <p:spPr bwMode="auto">
          <a:xfrm>
            <a:off x="320471" y="265870"/>
            <a:ext cx="1771650" cy="957070"/>
          </a:xfrm>
          <a:prstGeom prst="rect">
            <a:avLst/>
          </a:prstGeom>
          <a:noFill/>
        </p:spPr>
      </p:pic>
      <p:sp>
        <p:nvSpPr>
          <p:cNvPr id="41" name="Ellipse 40">
            <a:extLst>
              <a:ext uri="{FF2B5EF4-FFF2-40B4-BE49-F238E27FC236}">
                <a16:creationId xmlns:a16="http://schemas.microsoft.com/office/drawing/2014/main" id="{C6EFCFC2-8F0F-7143-9328-0A20BB868FA6}"/>
              </a:ext>
            </a:extLst>
          </p:cNvPr>
          <p:cNvSpPr/>
          <p:nvPr/>
        </p:nvSpPr>
        <p:spPr>
          <a:xfrm>
            <a:off x="8759156" y="4413013"/>
            <a:ext cx="576064" cy="5760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8230271C-9282-AC49-BF0B-91561A2D974A}"/>
              </a:ext>
            </a:extLst>
          </p:cNvPr>
          <p:cNvSpPr>
            <a:spLocks noGrp="1"/>
          </p:cNvSpPr>
          <p:nvPr>
            <p:ph type="sldNum" sz="quarter" idx="12"/>
          </p:nvPr>
        </p:nvSpPr>
        <p:spPr/>
        <p:txBody>
          <a:bodyPr/>
          <a:lstStyle/>
          <a:p>
            <a:fld id="{D0818B26-63FD-4371-87B1-1F5474866139}" type="slidenum">
              <a:rPr lang="fr-FR" smtClean="0"/>
              <a:pPr/>
              <a:t>25</a:t>
            </a:fld>
            <a:endParaRPr lang="fr-FR"/>
          </a:p>
        </p:txBody>
      </p:sp>
    </p:spTree>
    <p:extLst>
      <p:ext uri="{BB962C8B-B14F-4D97-AF65-F5344CB8AC3E}">
        <p14:creationId xmlns:p14="http://schemas.microsoft.com/office/powerpoint/2010/main" val="356622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8C7B1B-627C-E943-B400-2775579ADD40}"/>
              </a:ext>
            </a:extLst>
          </p:cNvPr>
          <p:cNvSpPr>
            <a:spLocks noGrp="1"/>
          </p:cNvSpPr>
          <p:nvPr>
            <p:ph type="title"/>
          </p:nvPr>
        </p:nvSpPr>
        <p:spPr>
          <a:xfrm>
            <a:off x="1398902" y="482672"/>
            <a:ext cx="8596668" cy="800668"/>
          </a:xfrm>
        </p:spPr>
        <p:txBody>
          <a:bodyPr anchor="ctr">
            <a:normAutofit/>
          </a:bodyPr>
          <a:lstStyle/>
          <a:p>
            <a:pPr marL="742950" indent="-742950" algn="ctr">
              <a:buFont typeface="+mj-lt"/>
              <a:buAutoNum type="arabicPeriod" startAt="3"/>
            </a:pPr>
            <a:r>
              <a:rPr lang="fr-FR" b="1" dirty="0">
                <a:solidFill>
                  <a:schemeClr val="accent2"/>
                </a:solidFill>
                <a:latin typeface="Arial" panose="020B0604020202020204" pitchFamily="34" charset="0"/>
                <a:cs typeface="Arial" panose="020B0604020202020204" pitchFamily="34" charset="0"/>
              </a:rPr>
              <a:t>Missions du CHSCT-A</a:t>
            </a:r>
            <a:endParaRPr lang="fr-FR" b="1" dirty="0"/>
          </a:p>
        </p:txBody>
      </p:sp>
      <p:sp>
        <p:nvSpPr>
          <p:cNvPr id="4" name="Espace réservé du contenu 3"/>
          <p:cNvSpPr>
            <a:spLocks noGrp="1"/>
          </p:cNvSpPr>
          <p:nvPr>
            <p:ph idx="1"/>
          </p:nvPr>
        </p:nvSpPr>
        <p:spPr>
          <a:xfrm>
            <a:off x="870511" y="1706499"/>
            <a:ext cx="10450977" cy="4401941"/>
          </a:xfrm>
        </p:spPr>
        <p:txBody>
          <a:bodyPr>
            <a:noAutofit/>
          </a:bodyPr>
          <a:lstStyle/>
          <a:p>
            <a:pPr>
              <a:buNone/>
            </a:pPr>
            <a:r>
              <a:rPr lang="fr-FR" sz="2200" b="1" dirty="0"/>
              <a:t>    Art. 48 </a:t>
            </a:r>
            <a:r>
              <a:rPr lang="fr-FR" sz="2200" dirty="0"/>
              <a:t>: Le comité d’hygiène, de sécurité et des conditions de travail Académique a pour mission, à l’égard du personnel du ou des services de leur champ de compétence,</a:t>
            </a:r>
          </a:p>
          <a:p>
            <a:pPr>
              <a:buNone/>
            </a:pPr>
            <a:endParaRPr lang="fr-FR" sz="800" dirty="0"/>
          </a:p>
          <a:p>
            <a:pPr algn="just">
              <a:buFont typeface="Wingdings" pitchFamily="2" charset="2"/>
              <a:buChar char="Ø"/>
            </a:pPr>
            <a:r>
              <a:rPr lang="fr-FR" sz="2200" dirty="0"/>
              <a:t>De contribuer à la protection de la santé physique et mentale et de la sécurité</a:t>
            </a:r>
          </a:p>
          <a:p>
            <a:pPr marL="0" indent="0" algn="just">
              <a:buNone/>
            </a:pPr>
            <a:endParaRPr lang="fr-FR" sz="800" dirty="0"/>
          </a:p>
          <a:p>
            <a:pPr algn="just">
              <a:buFont typeface="Wingdings" pitchFamily="2" charset="2"/>
              <a:buChar char="Ø"/>
            </a:pPr>
            <a:r>
              <a:rPr lang="fr-FR" sz="2200" dirty="0"/>
              <a:t>De contribuer à l’amélioration des conditions de travail, notamment en vue de faciliter l’accès des femmes à tous les emplois et de répondre aux problèmes liés à la maternité </a:t>
            </a:r>
          </a:p>
          <a:p>
            <a:pPr marL="0" indent="0" algn="just">
              <a:buNone/>
            </a:pPr>
            <a:endParaRPr lang="fr-FR" sz="800" dirty="0"/>
          </a:p>
          <a:p>
            <a:pPr algn="just">
              <a:buFont typeface="Wingdings" pitchFamily="2" charset="2"/>
              <a:buChar char="Ø"/>
            </a:pPr>
            <a:r>
              <a:rPr lang="fr-FR" sz="2200" dirty="0"/>
              <a:t>De veiller à l’observation des prescriptions légales prises en ces matières</a:t>
            </a:r>
          </a:p>
        </p:txBody>
      </p:sp>
      <p:pic>
        <p:nvPicPr>
          <p:cNvPr id="6" name="Image 5" descr="07_logo_REGIONS%20ACA_GUADELOUPE"/>
          <p:cNvPicPr/>
          <p:nvPr/>
        </p:nvPicPr>
        <p:blipFill>
          <a:blip r:embed="rId2" cstate="print"/>
          <a:srcRect/>
          <a:stretch>
            <a:fillRect/>
          </a:stretch>
        </p:blipFill>
        <p:spPr bwMode="auto">
          <a:xfrm>
            <a:off x="210474" y="320632"/>
            <a:ext cx="1771650" cy="962708"/>
          </a:xfrm>
          <a:prstGeom prst="rect">
            <a:avLst/>
          </a:prstGeom>
          <a:noFill/>
        </p:spPr>
      </p:pic>
      <p:sp>
        <p:nvSpPr>
          <p:cNvPr id="3" name="Espace réservé du numéro de diapositive 2">
            <a:extLst>
              <a:ext uri="{FF2B5EF4-FFF2-40B4-BE49-F238E27FC236}">
                <a16:creationId xmlns:a16="http://schemas.microsoft.com/office/drawing/2014/main" id="{800C41F9-A285-E641-B272-A293BDACBE02}"/>
              </a:ext>
            </a:extLst>
          </p:cNvPr>
          <p:cNvSpPr>
            <a:spLocks noGrp="1"/>
          </p:cNvSpPr>
          <p:nvPr>
            <p:ph type="sldNum" sz="quarter" idx="12"/>
          </p:nvPr>
        </p:nvSpPr>
        <p:spPr/>
        <p:txBody>
          <a:bodyPr/>
          <a:lstStyle/>
          <a:p>
            <a:fld id="{D0818B26-63FD-4371-87B1-1F5474866139}" type="slidenum">
              <a:rPr lang="fr-FR" smtClean="0"/>
              <a:pPr/>
              <a:t>26</a:t>
            </a:fld>
            <a:endParaRPr lang="fr-FR"/>
          </a:p>
        </p:txBody>
      </p:sp>
    </p:spTree>
    <p:extLst>
      <p:ext uri="{BB962C8B-B14F-4D97-AF65-F5344CB8AC3E}">
        <p14:creationId xmlns:p14="http://schemas.microsoft.com/office/powerpoint/2010/main" val="3098097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423783" y="804634"/>
            <a:ext cx="8596668" cy="777551"/>
          </a:xfrm>
        </p:spPr>
        <p:txBody>
          <a:bodyPr>
            <a:normAutofit fontScale="90000"/>
          </a:bodyPr>
          <a:lstStyle/>
          <a:p>
            <a:pPr marL="742950" indent="-742950" algn="ctr">
              <a:buFont typeface="+mj-lt"/>
              <a:buAutoNum type="arabicPeriod" startAt="4"/>
            </a:pPr>
            <a:r>
              <a:rPr lang="fr-FR" b="1" dirty="0">
                <a:solidFill>
                  <a:schemeClr val="accent2"/>
                </a:solidFill>
              </a:rPr>
              <a:t>Définition des Conditions de travail</a:t>
            </a:r>
            <a:r>
              <a:rPr lang="fr-FR" dirty="0">
                <a:solidFill>
                  <a:schemeClr val="accent2"/>
                </a:solidFill>
              </a:rPr>
              <a:t/>
            </a:r>
            <a:br>
              <a:rPr lang="fr-FR" dirty="0">
                <a:solidFill>
                  <a:schemeClr val="accent2"/>
                </a:solidFill>
              </a:rPr>
            </a:br>
            <a:endParaRPr lang="fr-FR" dirty="0">
              <a:solidFill>
                <a:schemeClr val="accent2"/>
              </a:solidFill>
            </a:endParaRPr>
          </a:p>
        </p:txBody>
      </p:sp>
      <p:sp>
        <p:nvSpPr>
          <p:cNvPr id="4" name="Espace réservé du contenu 3"/>
          <p:cNvSpPr>
            <a:spLocks noGrp="1"/>
          </p:cNvSpPr>
          <p:nvPr>
            <p:ph idx="1"/>
          </p:nvPr>
        </p:nvSpPr>
        <p:spPr>
          <a:xfrm>
            <a:off x="931333" y="1841166"/>
            <a:ext cx="9897534" cy="3880773"/>
          </a:xfrm>
        </p:spPr>
        <p:txBody>
          <a:bodyPr>
            <a:normAutofit fontScale="92500" lnSpcReduction="10000"/>
          </a:bodyPr>
          <a:lstStyle/>
          <a:p>
            <a:endParaRPr lang="fr-FR" sz="2000" dirty="0">
              <a:latin typeface="Arial" panose="020B0604020202020204" pitchFamily="34" charset="0"/>
              <a:cs typeface="Arial" panose="020B0604020202020204" pitchFamily="34" charset="0"/>
            </a:endParaRPr>
          </a:p>
          <a:p>
            <a:pPr algn="just"/>
            <a:r>
              <a:rPr lang="fr-FR" sz="2400" dirty="0"/>
              <a:t>Organisation du travail ( charge de travail, rythme, pénibilité des tâches)</a:t>
            </a:r>
          </a:p>
          <a:p>
            <a:pPr algn="just"/>
            <a:r>
              <a:rPr lang="fr-FR" sz="2400" dirty="0"/>
              <a:t>Environnement physique du travail (température, éclairage, aération , bruit)</a:t>
            </a:r>
          </a:p>
          <a:p>
            <a:pPr algn="just"/>
            <a:r>
              <a:rPr lang="fr-FR" sz="2400" dirty="0"/>
              <a:t>Aménagement des postes de travail et adaptation à l’homme</a:t>
            </a:r>
          </a:p>
          <a:p>
            <a:pPr algn="just"/>
            <a:r>
              <a:rPr lang="fr-FR" sz="2400" dirty="0"/>
              <a:t>Construction , aménagement et entretien des locaux</a:t>
            </a:r>
          </a:p>
          <a:p>
            <a:pPr algn="just"/>
            <a:r>
              <a:rPr lang="fr-FR" sz="2400" dirty="0"/>
              <a:t>Durée, horaires, aménagement du temps de travail</a:t>
            </a:r>
          </a:p>
          <a:p>
            <a:pPr algn="just">
              <a:buNone/>
            </a:pPr>
            <a:r>
              <a:rPr lang="fr-FR" sz="2400" dirty="0"/>
              <a:t>		(travail de nuit, travail posté)</a:t>
            </a:r>
          </a:p>
          <a:p>
            <a:pPr algn="just"/>
            <a:r>
              <a:rPr lang="fr-FR" sz="2400" dirty="0"/>
              <a:t>Nouvelles technologies et incidences</a:t>
            </a:r>
          </a:p>
        </p:txBody>
      </p:sp>
      <p:pic>
        <p:nvPicPr>
          <p:cNvPr id="6" name="Image 5" descr="07_logo_REGIONS%20ACA_GUADELOUPE"/>
          <p:cNvPicPr/>
          <p:nvPr/>
        </p:nvPicPr>
        <p:blipFill>
          <a:blip r:embed="rId2" cstate="print"/>
          <a:srcRect/>
          <a:stretch>
            <a:fillRect/>
          </a:stretch>
        </p:blipFill>
        <p:spPr bwMode="auto">
          <a:xfrm>
            <a:off x="204254" y="253221"/>
            <a:ext cx="1633971" cy="1102827"/>
          </a:xfrm>
          <a:prstGeom prst="rect">
            <a:avLst/>
          </a:prstGeom>
          <a:noFill/>
        </p:spPr>
      </p:pic>
      <p:sp>
        <p:nvSpPr>
          <p:cNvPr id="2" name="Espace réservé du numéro de diapositive 1">
            <a:extLst>
              <a:ext uri="{FF2B5EF4-FFF2-40B4-BE49-F238E27FC236}">
                <a16:creationId xmlns:a16="http://schemas.microsoft.com/office/drawing/2014/main" id="{4440B57B-5E4B-7840-AC5A-CAD516C5B174}"/>
              </a:ext>
            </a:extLst>
          </p:cNvPr>
          <p:cNvSpPr>
            <a:spLocks noGrp="1"/>
          </p:cNvSpPr>
          <p:nvPr>
            <p:ph type="sldNum" sz="quarter" idx="12"/>
          </p:nvPr>
        </p:nvSpPr>
        <p:spPr/>
        <p:txBody>
          <a:bodyPr/>
          <a:lstStyle/>
          <a:p>
            <a:fld id="{D0818B26-63FD-4371-87B1-1F5474866139}" type="slidenum">
              <a:rPr lang="fr-FR" smtClean="0"/>
              <a:pPr/>
              <a:t>27</a:t>
            </a:fld>
            <a:endParaRPr lang="fr-FR"/>
          </a:p>
        </p:txBody>
      </p:sp>
    </p:spTree>
    <p:extLst>
      <p:ext uri="{BB962C8B-B14F-4D97-AF65-F5344CB8AC3E}">
        <p14:creationId xmlns:p14="http://schemas.microsoft.com/office/powerpoint/2010/main" val="1815504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558712" y="458093"/>
            <a:ext cx="8596668" cy="747252"/>
          </a:xfrm>
        </p:spPr>
        <p:txBody>
          <a:bodyPr>
            <a:normAutofit/>
          </a:bodyPr>
          <a:lstStyle/>
          <a:p>
            <a:pPr marL="742950" indent="-742950" algn="ctr">
              <a:buFont typeface="+mj-lt"/>
              <a:buAutoNum type="arabicPeriod" startAt="5"/>
            </a:pPr>
            <a:r>
              <a:rPr lang="fr-FR" sz="3200" b="1" dirty="0">
                <a:solidFill>
                  <a:schemeClr val="accent2"/>
                </a:solidFill>
              </a:rPr>
              <a:t>Compétences du CHSCTA</a:t>
            </a:r>
          </a:p>
        </p:txBody>
      </p:sp>
      <p:pic>
        <p:nvPicPr>
          <p:cNvPr id="6" name="Image 5" descr="07_logo_REGIONS%20ACA_GUADELOUPE"/>
          <p:cNvPicPr/>
          <p:nvPr/>
        </p:nvPicPr>
        <p:blipFill>
          <a:blip r:embed="rId2" cstate="print"/>
          <a:srcRect/>
          <a:stretch>
            <a:fillRect/>
          </a:stretch>
        </p:blipFill>
        <p:spPr bwMode="auto">
          <a:xfrm>
            <a:off x="383459" y="277090"/>
            <a:ext cx="2350506" cy="1109258"/>
          </a:xfrm>
          <a:prstGeom prst="rect">
            <a:avLst/>
          </a:prstGeom>
          <a:noFill/>
        </p:spPr>
      </p:pic>
      <p:sp>
        <p:nvSpPr>
          <p:cNvPr id="5" name="Espace réservé du contenu 4">
            <a:extLst>
              <a:ext uri="{FF2B5EF4-FFF2-40B4-BE49-F238E27FC236}">
                <a16:creationId xmlns:a16="http://schemas.microsoft.com/office/drawing/2014/main" id="{D59DEC04-CACA-B043-8397-00CEAD5BBA8E}"/>
              </a:ext>
            </a:extLst>
          </p:cNvPr>
          <p:cNvSpPr>
            <a:spLocks noGrp="1"/>
          </p:cNvSpPr>
          <p:nvPr>
            <p:ph idx="1"/>
          </p:nvPr>
        </p:nvSpPr>
        <p:spPr>
          <a:xfrm>
            <a:off x="1751135" y="2033591"/>
            <a:ext cx="8211821" cy="3063344"/>
          </a:xfrm>
        </p:spPr>
        <p:txBody>
          <a:bodyPr>
            <a:normAutofit/>
          </a:bodyPr>
          <a:lstStyle/>
          <a:p>
            <a:pPr>
              <a:lnSpc>
                <a:spcPct val="170000"/>
              </a:lnSpc>
              <a:buFont typeface="Wingdings" pitchFamily="2" charset="2"/>
              <a:buChar char="Ø"/>
            </a:pPr>
            <a:r>
              <a:rPr lang="fr-FR" sz="2400" dirty="0"/>
              <a:t>Veille-Contrôle et investigations</a:t>
            </a:r>
          </a:p>
          <a:p>
            <a:pPr>
              <a:lnSpc>
                <a:spcPct val="170000"/>
              </a:lnSpc>
              <a:buFont typeface="Wingdings" pitchFamily="2" charset="2"/>
              <a:buChar char="Ø"/>
            </a:pPr>
            <a:r>
              <a:rPr lang="fr-FR" sz="2400" dirty="0"/>
              <a:t>Etude et instruction technique</a:t>
            </a:r>
          </a:p>
          <a:p>
            <a:pPr>
              <a:lnSpc>
                <a:spcPct val="170000"/>
              </a:lnSpc>
              <a:buFont typeface="Wingdings" pitchFamily="2" charset="2"/>
              <a:buChar char="Ø"/>
            </a:pPr>
            <a:r>
              <a:rPr lang="fr-FR" sz="2400" dirty="0"/>
              <a:t>Promotion de la Prévention </a:t>
            </a:r>
          </a:p>
          <a:p>
            <a:pPr>
              <a:lnSpc>
                <a:spcPct val="170000"/>
              </a:lnSpc>
              <a:buFont typeface="Wingdings" pitchFamily="2" charset="2"/>
              <a:buChar char="Ø"/>
            </a:pPr>
            <a:r>
              <a:rPr lang="fr-FR" sz="2400" dirty="0"/>
              <a:t>Propose des actions de Prévention</a:t>
            </a:r>
          </a:p>
        </p:txBody>
      </p:sp>
      <p:sp>
        <p:nvSpPr>
          <p:cNvPr id="7" name="Espace réservé du numéro de diapositive 6">
            <a:extLst>
              <a:ext uri="{FF2B5EF4-FFF2-40B4-BE49-F238E27FC236}">
                <a16:creationId xmlns:a16="http://schemas.microsoft.com/office/drawing/2014/main" id="{FFA0E2E0-4B7E-9942-B708-8B84D23ADCD5}"/>
              </a:ext>
            </a:extLst>
          </p:cNvPr>
          <p:cNvSpPr>
            <a:spLocks noGrp="1"/>
          </p:cNvSpPr>
          <p:nvPr>
            <p:ph type="sldNum" sz="quarter" idx="12"/>
          </p:nvPr>
        </p:nvSpPr>
        <p:spPr/>
        <p:txBody>
          <a:bodyPr/>
          <a:lstStyle/>
          <a:p>
            <a:fld id="{D0818B26-63FD-4371-87B1-1F5474866139}" type="slidenum">
              <a:rPr lang="fr-FR" smtClean="0"/>
              <a:pPr/>
              <a:t>28</a:t>
            </a:fld>
            <a:endParaRPr lang="fr-FR"/>
          </a:p>
        </p:txBody>
      </p:sp>
    </p:spTree>
    <p:extLst>
      <p:ext uri="{BB962C8B-B14F-4D97-AF65-F5344CB8AC3E}">
        <p14:creationId xmlns:p14="http://schemas.microsoft.com/office/powerpoint/2010/main" val="963111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406004"/>
            <a:ext cx="8596668" cy="821267"/>
          </a:xfrm>
        </p:spPr>
        <p:txBody>
          <a:bodyPr>
            <a:normAutofit/>
          </a:bodyPr>
          <a:lstStyle/>
          <a:p>
            <a:pPr marL="742950" indent="-742950" algn="ctr">
              <a:buFont typeface="+mj-lt"/>
              <a:buAutoNum type="arabicPeriod" startAt="6"/>
            </a:pPr>
            <a:r>
              <a:rPr lang="fr-FR" sz="3200" b="1" dirty="0">
                <a:solidFill>
                  <a:schemeClr val="accent2"/>
                </a:solidFill>
              </a:rPr>
              <a:t>Le Fonctionnement du CHSCTA</a:t>
            </a:r>
          </a:p>
        </p:txBody>
      </p:sp>
      <p:sp>
        <p:nvSpPr>
          <p:cNvPr id="3" name="Espace réservé du texte 2"/>
          <p:cNvSpPr>
            <a:spLocks noGrp="1"/>
          </p:cNvSpPr>
          <p:nvPr>
            <p:ph idx="1"/>
          </p:nvPr>
        </p:nvSpPr>
        <p:spPr>
          <a:xfrm>
            <a:off x="1574801" y="1872722"/>
            <a:ext cx="8596668" cy="3880773"/>
          </a:xfrm>
        </p:spPr>
        <p:txBody>
          <a:bodyPr/>
          <a:lstStyle/>
          <a:p>
            <a:pPr marL="0" indent="0">
              <a:buNone/>
            </a:pPr>
            <a:r>
              <a:rPr lang="fr-FR" sz="3200" b="1" dirty="0">
                <a:solidFill>
                  <a:srgbClr val="0070C0"/>
                </a:solidFill>
                <a:latin typeface="Arial" panose="020B0604020202020204" pitchFamily="34" charset="0"/>
                <a:cs typeface="Arial" panose="020B0604020202020204" pitchFamily="34" charset="0"/>
              </a:rPr>
              <a:t>Rôle, Missions et Contributions</a:t>
            </a:r>
          </a:p>
          <a:p>
            <a:pPr>
              <a:lnSpc>
                <a:spcPct val="170000"/>
              </a:lnSpc>
              <a:buFont typeface="Wingdings" pitchFamily="2" charset="2"/>
              <a:buChar char="Ø"/>
            </a:pPr>
            <a:r>
              <a:rPr lang="fr-FR" sz="2400" dirty="0"/>
              <a:t>Du secrétaire administratif désigné par l’Administration</a:t>
            </a:r>
            <a:endParaRPr lang="fr-FR" sz="2400" dirty="0">
              <a:sym typeface="Wingdings"/>
            </a:endParaRPr>
          </a:p>
          <a:p>
            <a:pPr>
              <a:lnSpc>
                <a:spcPct val="170000"/>
              </a:lnSpc>
              <a:buFont typeface="Wingdings" pitchFamily="2" charset="2"/>
              <a:buChar char="Ø"/>
            </a:pPr>
            <a:r>
              <a:rPr lang="fr-FR" sz="2400" dirty="0"/>
              <a:t>Du secrétaire du CHSCTA</a:t>
            </a:r>
          </a:p>
          <a:p>
            <a:pPr>
              <a:lnSpc>
                <a:spcPct val="170000"/>
              </a:lnSpc>
              <a:buFont typeface="Wingdings" pitchFamily="2" charset="2"/>
              <a:buChar char="Ø"/>
            </a:pPr>
            <a:r>
              <a:rPr lang="fr-FR" sz="2400" dirty="0"/>
              <a:t>De la présidence</a:t>
            </a:r>
          </a:p>
          <a:p>
            <a:endParaRPr lang="fr-FR" dirty="0">
              <a:solidFill>
                <a:srgbClr val="0070C0"/>
              </a:solidFill>
            </a:endParaRPr>
          </a:p>
        </p:txBody>
      </p:sp>
      <p:pic>
        <p:nvPicPr>
          <p:cNvPr id="4" name="Image 3" descr="07_logo_REGIONS%20ACA_GUADELOUPE"/>
          <p:cNvPicPr/>
          <p:nvPr/>
        </p:nvPicPr>
        <p:blipFill>
          <a:blip r:embed="rId2" cstate="print"/>
          <a:srcRect/>
          <a:stretch>
            <a:fillRect/>
          </a:stretch>
        </p:blipFill>
        <p:spPr bwMode="auto">
          <a:xfrm>
            <a:off x="295660" y="267803"/>
            <a:ext cx="1633971" cy="1019129"/>
          </a:xfrm>
          <a:prstGeom prst="rect">
            <a:avLst/>
          </a:prstGeom>
          <a:noFill/>
        </p:spPr>
      </p:pic>
      <p:sp>
        <p:nvSpPr>
          <p:cNvPr id="5" name="Espace réservé du numéro de diapositive 4">
            <a:extLst>
              <a:ext uri="{FF2B5EF4-FFF2-40B4-BE49-F238E27FC236}">
                <a16:creationId xmlns:a16="http://schemas.microsoft.com/office/drawing/2014/main" id="{1C2F8D0F-E4D4-7649-B4A8-C98B4F6C5FEB}"/>
              </a:ext>
            </a:extLst>
          </p:cNvPr>
          <p:cNvSpPr>
            <a:spLocks noGrp="1"/>
          </p:cNvSpPr>
          <p:nvPr>
            <p:ph type="sldNum" sz="quarter" idx="12"/>
          </p:nvPr>
        </p:nvSpPr>
        <p:spPr/>
        <p:txBody>
          <a:bodyPr/>
          <a:lstStyle/>
          <a:p>
            <a:fld id="{D0818B26-63FD-4371-87B1-1F5474866139}" type="slidenum">
              <a:rPr lang="fr-FR" smtClean="0"/>
              <a:pPr/>
              <a:t>29</a:t>
            </a:fld>
            <a:endParaRPr lang="fr-FR"/>
          </a:p>
        </p:txBody>
      </p:sp>
    </p:spTree>
    <p:extLst>
      <p:ext uri="{BB962C8B-B14F-4D97-AF65-F5344CB8AC3E}">
        <p14:creationId xmlns:p14="http://schemas.microsoft.com/office/powerpoint/2010/main" val="66446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1092719" y="1708571"/>
            <a:ext cx="9525691" cy="3881437"/>
          </a:xfrm>
        </p:spPr>
        <p:txBody>
          <a:bodyPr anchor="ct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Madame Christine GANGLOFF-ZIEGLER</a:t>
            </a:r>
          </a:p>
          <a:p>
            <a:pPr marL="0" indent="0" algn="ctr">
              <a:buNone/>
            </a:pPr>
            <a:r>
              <a:rPr lang="fr-FR" sz="2400" dirty="0">
                <a:solidFill>
                  <a:srgbClr val="C00000"/>
                </a:solidFill>
              </a:rPr>
              <a:t>Rectrice de région académique - </a:t>
            </a:r>
            <a:r>
              <a:rPr lang="fr-FR" sz="2400" dirty="0">
                <a:solidFill>
                  <a:srgbClr val="C00000"/>
                </a:solidFill>
                <a:latin typeface="Arial" panose="020B0604020202020204" pitchFamily="34" charset="0"/>
                <a:cs typeface="Arial" panose="020B0604020202020204" pitchFamily="34" charset="0"/>
              </a:rPr>
              <a:t>Rectrice d’</a:t>
            </a:r>
            <a:r>
              <a:rPr lang="fr-FR" sz="2400" dirty="0" err="1">
                <a:solidFill>
                  <a:srgbClr val="C00000"/>
                </a:solidFill>
                <a:latin typeface="Arial" panose="020B0604020202020204" pitchFamily="34" charset="0"/>
                <a:cs typeface="Arial" panose="020B0604020202020204" pitchFamily="34" charset="0"/>
              </a:rPr>
              <a:t>académie</a:t>
            </a:r>
            <a:r>
              <a:rPr lang="fr-FR" sz="2400" dirty="0">
                <a:solidFill>
                  <a:srgbClr val="C00000"/>
                </a:solidFill>
                <a:latin typeface="Arial" panose="020B0604020202020204" pitchFamily="34" charset="0"/>
                <a:cs typeface="Arial" panose="020B0604020202020204" pitchFamily="34" charset="0"/>
              </a:rPr>
              <a:t> </a:t>
            </a:r>
          </a:p>
          <a:p>
            <a:pPr marL="0" indent="0" algn="ctr">
              <a:buNone/>
            </a:pPr>
            <a:r>
              <a:rPr lang="fr-FR" sz="2400" dirty="0">
                <a:solidFill>
                  <a:srgbClr val="C00000"/>
                </a:solidFill>
                <a:latin typeface="Arial" panose="020B0604020202020204" pitchFamily="34" charset="0"/>
                <a:cs typeface="Arial" panose="020B0604020202020204" pitchFamily="34" charset="0"/>
              </a:rPr>
              <a:t>Directrice Académique des Services de l'</a:t>
            </a:r>
            <a:r>
              <a:rPr lang="fr-FR" sz="2400" dirty="0" err="1">
                <a:solidFill>
                  <a:srgbClr val="C00000"/>
                </a:solidFill>
                <a:latin typeface="Arial" panose="020B0604020202020204" pitchFamily="34" charset="0"/>
                <a:cs typeface="Arial" panose="020B0604020202020204" pitchFamily="34" charset="0"/>
              </a:rPr>
              <a:t>Éducation</a:t>
            </a:r>
            <a:r>
              <a:rPr lang="fr-FR" sz="2400" dirty="0">
                <a:solidFill>
                  <a:srgbClr val="C00000"/>
                </a:solidFill>
                <a:latin typeface="Arial" panose="020B0604020202020204" pitchFamily="34" charset="0"/>
                <a:cs typeface="Arial" panose="020B0604020202020204" pitchFamily="34" charset="0"/>
              </a:rPr>
              <a:t> Nationale Chancelière des Universités </a:t>
            </a:r>
          </a:p>
        </p:txBody>
      </p:sp>
      <p:sp>
        <p:nvSpPr>
          <p:cNvPr id="4" name="Espace réservé du numéro de diapositive 3">
            <a:extLst>
              <a:ext uri="{FF2B5EF4-FFF2-40B4-BE49-F238E27FC236}">
                <a16:creationId xmlns:a16="http://schemas.microsoft.com/office/drawing/2014/main" id="{9102D1CD-BB48-6248-9D5D-2B06B7DE9C95}"/>
              </a:ext>
            </a:extLst>
          </p:cNvPr>
          <p:cNvSpPr>
            <a:spLocks noGrp="1"/>
          </p:cNvSpPr>
          <p:nvPr>
            <p:ph type="sldNum" sz="quarter" idx="12"/>
          </p:nvPr>
        </p:nvSpPr>
        <p:spPr/>
        <p:txBody>
          <a:bodyPr/>
          <a:lstStyle/>
          <a:p>
            <a:fld id="{D0818B26-63FD-4371-87B1-1F5474866139}" type="slidenum">
              <a:rPr lang="fr-FR" smtClean="0"/>
              <a:pPr/>
              <a:t>3</a:t>
            </a:fld>
            <a:endParaRPr lang="fr-FR"/>
          </a:p>
        </p:txBody>
      </p:sp>
      <p:pic>
        <p:nvPicPr>
          <p:cNvPr id="5" name="Image 4" descr="07_logo_REGIONS%20ACA_GUADELOUPE">
            <a:extLst>
              <a:ext uri="{FF2B5EF4-FFF2-40B4-BE49-F238E27FC236}">
                <a16:creationId xmlns:a16="http://schemas.microsoft.com/office/drawing/2014/main" id="{6E2F8F1A-9950-DC47-B2EF-2E175DD5DF4A}"/>
              </a:ext>
            </a:extLst>
          </p:cNvPr>
          <p:cNvPicPr/>
          <p:nvPr/>
        </p:nvPicPr>
        <p:blipFill>
          <a:blip r:embed="rId2" cstate="print"/>
          <a:srcRect/>
          <a:stretch>
            <a:fillRect/>
          </a:stretch>
        </p:blipFill>
        <p:spPr bwMode="auto">
          <a:xfrm>
            <a:off x="1083365" y="221384"/>
            <a:ext cx="1788278" cy="984250"/>
          </a:xfrm>
          <a:prstGeom prst="rect">
            <a:avLst/>
          </a:prstGeom>
          <a:noFill/>
        </p:spPr>
      </p:pic>
    </p:spTree>
    <p:extLst>
      <p:ext uri="{BB962C8B-B14F-4D97-AF65-F5344CB8AC3E}">
        <p14:creationId xmlns:p14="http://schemas.microsoft.com/office/powerpoint/2010/main" val="1080939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2564631" y="593547"/>
            <a:ext cx="7713132" cy="1164502"/>
          </a:xfrm>
        </p:spPr>
        <p:txBody>
          <a:bodyPr anchor="ctr">
            <a:normAutofit fontScale="90000"/>
          </a:bodyPr>
          <a:lstStyle/>
          <a:p>
            <a:pPr marL="742950" indent="-742950" algn="ctr">
              <a:buFont typeface="+mj-lt"/>
              <a:buAutoNum type="arabicPeriod" startAt="7"/>
            </a:pPr>
            <a:r>
              <a:rPr lang="fr-FR" b="1" dirty="0">
                <a:solidFill>
                  <a:schemeClr val="accent2"/>
                </a:solidFill>
              </a:rPr>
              <a:t>Les domaines de consultations réglementaires</a:t>
            </a:r>
          </a:p>
        </p:txBody>
      </p:sp>
      <p:sp>
        <p:nvSpPr>
          <p:cNvPr id="4" name="Espace réservé du contenu 3"/>
          <p:cNvSpPr>
            <a:spLocks noGrp="1"/>
          </p:cNvSpPr>
          <p:nvPr>
            <p:ph idx="1"/>
          </p:nvPr>
        </p:nvSpPr>
        <p:spPr>
          <a:xfrm>
            <a:off x="1464349" y="2184458"/>
            <a:ext cx="8596668" cy="3880773"/>
          </a:xfrm>
        </p:spPr>
        <p:txBody>
          <a:bodyPr anchor="ctr">
            <a:normAutofit/>
          </a:bodyPr>
          <a:lstStyle/>
          <a:p>
            <a:r>
              <a:rPr lang="fr-FR" i="1" dirty="0"/>
              <a:t>Art. 57. </a:t>
            </a:r>
          </a:p>
          <a:p>
            <a:r>
              <a:rPr lang="fr-FR" i="1" dirty="0"/>
              <a:t>Art. 58</a:t>
            </a:r>
          </a:p>
          <a:p>
            <a:r>
              <a:rPr lang="fr-FR" i="1" dirty="0"/>
              <a:t>Art. 60</a:t>
            </a:r>
          </a:p>
          <a:p>
            <a:r>
              <a:rPr lang="fr-FR" i="1" dirty="0"/>
              <a:t> Art. 62 </a:t>
            </a:r>
          </a:p>
          <a:p>
            <a:pPr marL="0" indent="0">
              <a:buNone/>
            </a:pPr>
            <a:endParaRPr lang="fr-FR" dirty="0"/>
          </a:p>
        </p:txBody>
      </p:sp>
      <p:sp>
        <p:nvSpPr>
          <p:cNvPr id="3" name="Accolade fermante 2"/>
          <p:cNvSpPr/>
          <p:nvPr/>
        </p:nvSpPr>
        <p:spPr>
          <a:xfrm>
            <a:off x="2494569" y="3071131"/>
            <a:ext cx="1366982" cy="1681018"/>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dirty="0"/>
          </a:p>
        </p:txBody>
      </p:sp>
      <p:sp>
        <p:nvSpPr>
          <p:cNvPr id="6" name="Rectangle 5"/>
          <p:cNvSpPr/>
          <p:nvPr/>
        </p:nvSpPr>
        <p:spPr>
          <a:xfrm>
            <a:off x="4011334" y="3140403"/>
            <a:ext cx="6199466" cy="1542474"/>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FR" b="1" dirty="0">
                <a:latin typeface="Arial" panose="020B0604020202020204" pitchFamily="34" charset="0"/>
                <a:cs typeface="Arial" panose="020B0604020202020204" pitchFamily="34" charset="0"/>
              </a:rPr>
              <a:t>Décret n° 82-453 du 28 mai 1982 modifié </a:t>
            </a:r>
          </a:p>
          <a:p>
            <a:pPr algn="ctr"/>
            <a:r>
              <a:rPr lang="fr-FR" b="1" dirty="0">
                <a:latin typeface="Arial" panose="020B0604020202020204" pitchFamily="34" charset="0"/>
                <a:cs typeface="Arial" panose="020B0604020202020204" pitchFamily="34" charset="0"/>
              </a:rPr>
              <a:t>par le Décret  n° 2011-774 du  28 juin 2011</a:t>
            </a:r>
            <a:br>
              <a:rPr lang="fr-FR" b="1" dirty="0">
                <a:latin typeface="Arial" panose="020B0604020202020204" pitchFamily="34" charset="0"/>
                <a:cs typeface="Arial" panose="020B0604020202020204" pitchFamily="34" charset="0"/>
              </a:rPr>
            </a:br>
            <a:endParaRPr lang="fr-FR" b="1" dirty="0">
              <a:latin typeface="Arial" panose="020B0604020202020204" pitchFamily="34" charset="0"/>
              <a:cs typeface="Arial" panose="020B0604020202020204" pitchFamily="34" charset="0"/>
            </a:endParaRPr>
          </a:p>
        </p:txBody>
      </p:sp>
      <p:pic>
        <p:nvPicPr>
          <p:cNvPr id="8" name="Image 7" descr="07_logo_REGIONS%20ACA_GUADELOUPE"/>
          <p:cNvPicPr/>
          <p:nvPr/>
        </p:nvPicPr>
        <p:blipFill>
          <a:blip r:embed="rId2" cstate="print"/>
          <a:srcRect/>
          <a:stretch>
            <a:fillRect/>
          </a:stretch>
        </p:blipFill>
        <p:spPr bwMode="auto">
          <a:xfrm>
            <a:off x="364067" y="234387"/>
            <a:ext cx="2200564" cy="1164502"/>
          </a:xfrm>
          <a:prstGeom prst="rect">
            <a:avLst/>
          </a:prstGeom>
          <a:noFill/>
        </p:spPr>
      </p:pic>
      <p:sp>
        <p:nvSpPr>
          <p:cNvPr id="2" name="Espace réservé du numéro de diapositive 1">
            <a:extLst>
              <a:ext uri="{FF2B5EF4-FFF2-40B4-BE49-F238E27FC236}">
                <a16:creationId xmlns:a16="http://schemas.microsoft.com/office/drawing/2014/main" id="{34658A35-1E65-254B-ABB8-A16D3C580225}"/>
              </a:ext>
            </a:extLst>
          </p:cNvPr>
          <p:cNvSpPr>
            <a:spLocks noGrp="1"/>
          </p:cNvSpPr>
          <p:nvPr>
            <p:ph type="sldNum" sz="quarter" idx="12"/>
          </p:nvPr>
        </p:nvSpPr>
        <p:spPr/>
        <p:txBody>
          <a:bodyPr/>
          <a:lstStyle/>
          <a:p>
            <a:fld id="{D0818B26-63FD-4371-87B1-1F5474866139}" type="slidenum">
              <a:rPr lang="fr-FR" smtClean="0"/>
              <a:pPr/>
              <a:t>30</a:t>
            </a:fld>
            <a:endParaRPr lang="fr-FR"/>
          </a:p>
        </p:txBody>
      </p:sp>
    </p:spTree>
    <p:extLst>
      <p:ext uri="{BB962C8B-B14F-4D97-AF65-F5344CB8AC3E}">
        <p14:creationId xmlns:p14="http://schemas.microsoft.com/office/powerpoint/2010/main" val="343715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473443" y="1688010"/>
            <a:ext cx="10457024" cy="3881437"/>
          </a:xfrm>
        </p:spPr>
        <p:txBody>
          <a:bodyPr anchor="ct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MME BON Francine </a:t>
            </a:r>
          </a:p>
          <a:p>
            <a:pPr marL="0" indent="0" algn="ctr">
              <a:buNone/>
            </a:pPr>
            <a:r>
              <a:rPr lang="fr-FR" sz="2800" dirty="0">
                <a:solidFill>
                  <a:srgbClr val="C00000"/>
                </a:solidFill>
                <a:latin typeface="Arial" panose="020B0604020202020204" pitchFamily="34" charset="0"/>
                <a:cs typeface="Arial" panose="020B0604020202020204" pitchFamily="34" charset="0"/>
              </a:rPr>
              <a:t>Conseillère Académique en Prévention, Risques Professionnels</a:t>
            </a:r>
          </a:p>
          <a:p>
            <a:pPr marL="0" indent="0" algn="ctr">
              <a:buNone/>
            </a:pPr>
            <a:r>
              <a:rPr lang="fr-FR" sz="2800" dirty="0">
                <a:solidFill>
                  <a:srgbClr val="C00000"/>
                </a:solidFill>
                <a:latin typeface="Arial" panose="020B0604020202020204" pitchFamily="34" charset="0"/>
                <a:cs typeface="Arial" panose="020B0604020202020204" pitchFamily="34" charset="0"/>
              </a:rPr>
              <a:t>Les documents obligatoires</a:t>
            </a:r>
          </a:p>
          <a:p>
            <a:pPr marL="0" indent="0" algn="ctr">
              <a:buNone/>
            </a:pPr>
            <a:endParaRPr lang="fr-FR" dirty="0"/>
          </a:p>
        </p:txBody>
      </p:sp>
      <p:sp>
        <p:nvSpPr>
          <p:cNvPr id="2" name="Espace réservé du numéro de diapositive 1">
            <a:extLst>
              <a:ext uri="{FF2B5EF4-FFF2-40B4-BE49-F238E27FC236}">
                <a16:creationId xmlns:a16="http://schemas.microsoft.com/office/drawing/2014/main" id="{D1883FAA-EE5C-014A-86A8-559B3D160BC8}"/>
              </a:ext>
            </a:extLst>
          </p:cNvPr>
          <p:cNvSpPr>
            <a:spLocks noGrp="1"/>
          </p:cNvSpPr>
          <p:nvPr>
            <p:ph type="sldNum" sz="quarter" idx="12"/>
          </p:nvPr>
        </p:nvSpPr>
        <p:spPr/>
        <p:txBody>
          <a:bodyPr/>
          <a:lstStyle/>
          <a:p>
            <a:fld id="{D0818B26-63FD-4371-87B1-1F5474866139}" type="slidenum">
              <a:rPr lang="fr-FR" smtClean="0"/>
              <a:pPr/>
              <a:t>31</a:t>
            </a:fld>
            <a:endParaRPr lang="fr-FR"/>
          </a:p>
        </p:txBody>
      </p:sp>
    </p:spTree>
    <p:extLst>
      <p:ext uri="{BB962C8B-B14F-4D97-AF65-F5344CB8AC3E}">
        <p14:creationId xmlns:p14="http://schemas.microsoft.com/office/powerpoint/2010/main" val="2958124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67630" y="1231034"/>
            <a:ext cx="9484206" cy="5068166"/>
          </a:xfrm>
        </p:spPr>
        <p:txBody>
          <a:bodyPr>
            <a:noAutofit/>
          </a:bodyPr>
          <a:lstStyle/>
          <a:p>
            <a:pPr marL="342900" indent="-342900" algn="l">
              <a:buFont typeface="Wingdings" pitchFamily="2" charset="2"/>
              <a:buChar char="Ø"/>
            </a:pPr>
            <a:r>
              <a:rPr lang="fr-FR" sz="2000" dirty="0">
                <a:solidFill>
                  <a:schemeClr val="tx1">
                    <a:lumMod val="75000"/>
                    <a:lumOff val="25000"/>
                  </a:schemeClr>
                </a:solidFill>
              </a:rPr>
              <a:t>En matière de santé et sécurité, deux types de registres doivent être mis en place dans les EPLE, les écoles et les services académiques. </a:t>
            </a:r>
          </a:p>
          <a:p>
            <a:pPr marL="457200" indent="-457200" algn="ctr">
              <a:buClr>
                <a:schemeClr val="accent1">
                  <a:lumMod val="75000"/>
                </a:schemeClr>
              </a:buClr>
              <a:buFont typeface="+mj-lt"/>
              <a:buAutoNum type="arabicPeriod"/>
            </a:pPr>
            <a:r>
              <a:rPr lang="fr-FR" sz="2000" dirty="0">
                <a:solidFill>
                  <a:schemeClr val="tx1">
                    <a:lumMod val="75000"/>
                    <a:lumOff val="25000"/>
                  </a:schemeClr>
                </a:solidFill>
              </a:rPr>
              <a:t>le registre de santé et sécurité au travail</a:t>
            </a:r>
          </a:p>
          <a:p>
            <a:pPr marL="457200" indent="-457200" algn="ctr">
              <a:buClr>
                <a:schemeClr val="accent1">
                  <a:lumMod val="75000"/>
                </a:schemeClr>
              </a:buClr>
              <a:buFont typeface="+mj-lt"/>
              <a:buAutoNum type="arabicPeriod"/>
            </a:pPr>
            <a:r>
              <a:rPr lang="fr-FR" sz="2000" dirty="0">
                <a:solidFill>
                  <a:schemeClr val="tx1">
                    <a:lumMod val="75000"/>
                    <a:lumOff val="25000"/>
                  </a:schemeClr>
                </a:solidFill>
              </a:rPr>
              <a:t>le registre de danger grave et imminent</a:t>
            </a:r>
          </a:p>
          <a:p>
            <a:pPr marL="342900" indent="-342900" algn="l">
              <a:buFont typeface="Wingdings" pitchFamily="2" charset="2"/>
              <a:buChar char="Ø"/>
            </a:pPr>
            <a:r>
              <a:rPr lang="fr-FR" sz="2000" dirty="0">
                <a:solidFill>
                  <a:schemeClr val="tx1">
                    <a:lumMod val="75000"/>
                    <a:lumOff val="25000"/>
                  </a:schemeClr>
                </a:solidFill>
              </a:rPr>
              <a:t>Les sources réglementaires : </a:t>
            </a:r>
          </a:p>
          <a:p>
            <a:pPr marL="800100" lvl="1" indent="-342900" algn="l">
              <a:buFont typeface="Wingdings" pitchFamily="2" charset="2"/>
              <a:buChar char="v"/>
            </a:pPr>
            <a:r>
              <a:rPr lang="fr-FR" sz="1800" dirty="0">
                <a:solidFill>
                  <a:schemeClr val="tx1">
                    <a:lumMod val="75000"/>
                    <a:lumOff val="25000"/>
                  </a:schemeClr>
                </a:solidFill>
              </a:rPr>
              <a:t>Décret n°82-453 du 28 mai 1982 relatif à l’hygiène et à la sécurité du travail, ainsi qu’à la prévention médicale dans la fonction publique modifié par le décret n°2011-774 du 28 juin 2011</a:t>
            </a:r>
          </a:p>
          <a:p>
            <a:pPr marL="800100" lvl="1" indent="-342900" algn="l">
              <a:buFont typeface="Wingdings" pitchFamily="2" charset="2"/>
              <a:buChar char="v"/>
            </a:pPr>
            <a:r>
              <a:rPr lang="fr-FR" sz="1800" dirty="0">
                <a:solidFill>
                  <a:schemeClr val="tx1">
                    <a:lumMod val="75000"/>
                    <a:lumOff val="25000"/>
                  </a:schemeClr>
                </a:solidFill>
              </a:rPr>
              <a:t>Circulaire du 10 avril 2015 relative à la diffusion du guide juridique d’application des dispositions du décret n° 82-453 du 28 mai 1982 modifié</a:t>
            </a:r>
          </a:p>
          <a:p>
            <a:pPr lvl="1"/>
            <a:endParaRPr lang="fr-FR" sz="1800" dirty="0">
              <a:solidFill>
                <a:schemeClr val="tx1"/>
              </a:solidFill>
              <a:latin typeface="Arial" panose="020B0604020202020204" pitchFamily="34" charset="0"/>
              <a:cs typeface="Arial" panose="020B0604020202020204" pitchFamily="34" charset="0"/>
            </a:endParaRPr>
          </a:p>
        </p:txBody>
      </p:sp>
      <p:pic>
        <p:nvPicPr>
          <p:cNvPr id="4" name="Image 3" descr="07_logo_REGIONS%20ACA_GUADELOUPE"/>
          <p:cNvPicPr/>
          <p:nvPr/>
        </p:nvPicPr>
        <p:blipFill>
          <a:blip r:embed="rId2" cstate="print"/>
          <a:srcRect/>
          <a:stretch>
            <a:fillRect/>
          </a:stretch>
        </p:blipFill>
        <p:spPr bwMode="auto">
          <a:xfrm>
            <a:off x="854459" y="77450"/>
            <a:ext cx="1771650" cy="984250"/>
          </a:xfrm>
          <a:prstGeom prst="rect">
            <a:avLst/>
          </a:prstGeom>
          <a:noFill/>
        </p:spPr>
      </p:pic>
      <p:sp>
        <p:nvSpPr>
          <p:cNvPr id="5" name="Espace réservé du numéro de diapositive 3">
            <a:extLst>
              <a:ext uri="{FF2B5EF4-FFF2-40B4-BE49-F238E27FC236}">
                <a16:creationId xmlns:a16="http://schemas.microsoft.com/office/drawing/2014/main" id="{CD50850B-4215-C143-BC26-8019A28CB2A0}"/>
              </a:ext>
            </a:extLst>
          </p:cNvPr>
          <p:cNvSpPr>
            <a:spLocks noGrp="1"/>
          </p:cNvSpPr>
          <p:nvPr>
            <p:ph type="sldNum" sz="quarter" idx="12"/>
          </p:nvPr>
        </p:nvSpPr>
        <p:spPr>
          <a:xfrm>
            <a:off x="8590663" y="6066763"/>
            <a:ext cx="683339" cy="365125"/>
          </a:xfrm>
        </p:spPr>
        <p:txBody>
          <a:bodyPr/>
          <a:lstStyle/>
          <a:p>
            <a:fld id="{D0818B26-63FD-4371-87B1-1F5474866139}" type="slidenum">
              <a:rPr lang="fr-FR" smtClean="0"/>
              <a:pPr/>
              <a:t>32</a:t>
            </a:fld>
            <a:endParaRPr lang="fr-FR"/>
          </a:p>
        </p:txBody>
      </p:sp>
    </p:spTree>
    <p:extLst>
      <p:ext uri="{BB962C8B-B14F-4D97-AF65-F5344CB8AC3E}">
        <p14:creationId xmlns:p14="http://schemas.microsoft.com/office/powerpoint/2010/main" val="1292028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21E85-72DF-3143-BC63-3BA0C60AA8F4}"/>
              </a:ext>
            </a:extLst>
          </p:cNvPr>
          <p:cNvSpPr>
            <a:spLocks noGrp="1"/>
          </p:cNvSpPr>
          <p:nvPr>
            <p:ph type="title"/>
          </p:nvPr>
        </p:nvSpPr>
        <p:spPr>
          <a:xfrm>
            <a:off x="2016510" y="117475"/>
            <a:ext cx="9110134" cy="1320800"/>
          </a:xfrm>
        </p:spPr>
        <p:txBody>
          <a:bodyPr anchor="ctr"/>
          <a:lstStyle/>
          <a:p>
            <a:pPr algn="ctr"/>
            <a:r>
              <a:rPr lang="fr-FR" b="1" dirty="0">
                <a:solidFill>
                  <a:schemeClr val="accent2">
                    <a:lumMod val="75000"/>
                  </a:schemeClr>
                </a:solidFill>
                <a:latin typeface="Arial" panose="020B0604020202020204" pitchFamily="34" charset="0"/>
                <a:cs typeface="Arial" panose="020B0604020202020204" pitchFamily="34" charset="0"/>
              </a:rPr>
              <a:t>Le registre de santé et sécurité au travail</a:t>
            </a:r>
            <a:endParaRPr lang="fr-FR" b="1" dirty="0"/>
          </a:p>
        </p:txBody>
      </p:sp>
      <p:sp>
        <p:nvSpPr>
          <p:cNvPr id="3" name="Sous-titre 2"/>
          <p:cNvSpPr>
            <a:spLocks noGrp="1"/>
          </p:cNvSpPr>
          <p:nvPr>
            <p:ph idx="1"/>
          </p:nvPr>
        </p:nvSpPr>
        <p:spPr>
          <a:xfrm>
            <a:off x="1130685" y="1872722"/>
            <a:ext cx="9753599" cy="3880773"/>
          </a:xfrm>
        </p:spPr>
        <p:txBody>
          <a:bodyPr anchor="ctr">
            <a:normAutofit/>
          </a:bodyPr>
          <a:lstStyle/>
          <a:p>
            <a:pPr marL="0" indent="0" algn="just">
              <a:buNone/>
            </a:pPr>
            <a:r>
              <a:rPr lang="fr-FR" sz="2000" dirty="0">
                <a:solidFill>
                  <a:schemeClr val="tx1">
                    <a:lumMod val="75000"/>
                    <a:lumOff val="25000"/>
                  </a:schemeClr>
                </a:solidFill>
              </a:rPr>
              <a:t>Le registre de santé et sécurité au travail est un outil qui participe pleinement à la démarche d’évaluation des risques professionnels. Il permet de signaler les risques à partir d’observation de situations qui pourraient présenter un danger pour les personnels fréquentant une structure.</a:t>
            </a:r>
          </a:p>
          <a:p>
            <a:pPr marL="0" indent="0" algn="just">
              <a:buNone/>
            </a:pPr>
            <a:endParaRPr lang="fr-FR" sz="2000" dirty="0">
              <a:solidFill>
                <a:schemeClr val="tx1">
                  <a:lumMod val="75000"/>
                  <a:lumOff val="25000"/>
                </a:schemeClr>
              </a:solidFill>
            </a:endParaRPr>
          </a:p>
          <a:p>
            <a:pPr marL="342900" indent="-342900" algn="just">
              <a:buClr>
                <a:schemeClr val="tx1"/>
              </a:buClr>
              <a:buFont typeface="+mj-lt"/>
              <a:buAutoNum type="arabicPeriod"/>
            </a:pPr>
            <a:r>
              <a:rPr lang="fr-FR" sz="2000" b="1" dirty="0">
                <a:solidFill>
                  <a:schemeClr val="tx1"/>
                </a:solidFill>
                <a:cs typeface="Arial" panose="020B0604020202020204" pitchFamily="34" charset="0"/>
              </a:rPr>
              <a:t>Rappel Réglementaire : </a:t>
            </a:r>
            <a:r>
              <a:rPr lang="fr-FR" sz="2000" dirty="0">
                <a:solidFill>
                  <a:schemeClr val="tx1"/>
                </a:solidFill>
                <a:cs typeface="Arial" panose="020B0604020202020204" pitchFamily="34" charset="0"/>
              </a:rPr>
              <a:t>art. 3-2, art. 60 du décret 82-453 du 28 mai 1982, art. L4121-1 et L4121-2  du code du travail</a:t>
            </a:r>
          </a:p>
          <a:p>
            <a:pPr marL="342900" indent="-342900" algn="just">
              <a:buClr>
                <a:schemeClr val="tx1"/>
              </a:buClr>
              <a:buFont typeface="+mj-lt"/>
              <a:buAutoNum type="arabicPeriod"/>
            </a:pPr>
            <a:r>
              <a:rPr lang="fr-FR" sz="2000" b="1" dirty="0">
                <a:solidFill>
                  <a:schemeClr val="tx1"/>
                </a:solidFill>
                <a:cs typeface="Arial" panose="020B0604020202020204" pitchFamily="34" charset="0"/>
              </a:rPr>
              <a:t>Conseils d’utilisation et procédure de signalement </a:t>
            </a:r>
          </a:p>
          <a:p>
            <a:pPr marL="342900" indent="-342900" algn="just">
              <a:buClr>
                <a:schemeClr val="tx1"/>
              </a:buClr>
              <a:buFont typeface="+mj-lt"/>
              <a:buAutoNum type="arabicPeriod"/>
            </a:pPr>
            <a:r>
              <a:rPr lang="fr-FR" sz="2000" b="1" dirty="0">
                <a:solidFill>
                  <a:schemeClr val="tx1"/>
                </a:solidFill>
                <a:cs typeface="Arial" panose="020B0604020202020204" pitchFamily="34" charset="0"/>
              </a:rPr>
              <a:t>Les objectifs</a:t>
            </a:r>
          </a:p>
          <a:p>
            <a:pPr algn="l"/>
            <a:endParaRPr lang="fr-FR" dirty="0">
              <a:latin typeface="Arial" panose="020B0604020202020204" pitchFamily="34" charset="0"/>
              <a:cs typeface="Arial" panose="020B0604020202020204" pitchFamily="34" charset="0"/>
            </a:endParaRPr>
          </a:p>
        </p:txBody>
      </p:sp>
      <p:pic>
        <p:nvPicPr>
          <p:cNvPr id="4" name="Image 3" descr="07_logo_REGIONS%20ACA_GUADELOUPE"/>
          <p:cNvPicPr/>
          <p:nvPr/>
        </p:nvPicPr>
        <p:blipFill>
          <a:blip r:embed="rId2" cstate="print"/>
          <a:srcRect/>
          <a:stretch>
            <a:fillRect/>
          </a:stretch>
        </p:blipFill>
        <p:spPr bwMode="auto">
          <a:xfrm>
            <a:off x="244860" y="117475"/>
            <a:ext cx="1771650" cy="984250"/>
          </a:xfrm>
          <a:prstGeom prst="rect">
            <a:avLst/>
          </a:prstGeom>
          <a:noFill/>
        </p:spPr>
      </p:pic>
      <p:sp>
        <p:nvSpPr>
          <p:cNvPr id="5" name="Espace réservé du numéro de diapositive 4">
            <a:extLst>
              <a:ext uri="{FF2B5EF4-FFF2-40B4-BE49-F238E27FC236}">
                <a16:creationId xmlns:a16="http://schemas.microsoft.com/office/drawing/2014/main" id="{73C810B0-C57F-EC42-B257-5A13F69F13D1}"/>
              </a:ext>
            </a:extLst>
          </p:cNvPr>
          <p:cNvSpPr>
            <a:spLocks noGrp="1"/>
          </p:cNvSpPr>
          <p:nvPr>
            <p:ph type="sldNum" sz="quarter" idx="12"/>
          </p:nvPr>
        </p:nvSpPr>
        <p:spPr/>
        <p:txBody>
          <a:bodyPr/>
          <a:lstStyle/>
          <a:p>
            <a:fld id="{D0818B26-63FD-4371-87B1-1F5474866139}" type="slidenum">
              <a:rPr lang="fr-FR" smtClean="0"/>
              <a:pPr/>
              <a:t>33</a:t>
            </a:fld>
            <a:endParaRPr lang="fr-FR"/>
          </a:p>
        </p:txBody>
      </p:sp>
    </p:spTree>
    <p:extLst>
      <p:ext uri="{BB962C8B-B14F-4D97-AF65-F5344CB8AC3E}">
        <p14:creationId xmlns:p14="http://schemas.microsoft.com/office/powerpoint/2010/main" val="2745879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07_logo_REGIONS%20ACA_GUADELOUPE"/>
          <p:cNvPicPr/>
          <p:nvPr/>
        </p:nvPicPr>
        <p:blipFill>
          <a:blip r:embed="rId2" cstate="print"/>
          <a:srcRect/>
          <a:stretch>
            <a:fillRect/>
          </a:stretch>
        </p:blipFill>
        <p:spPr bwMode="auto">
          <a:xfrm>
            <a:off x="169332" y="146047"/>
            <a:ext cx="1871133" cy="897468"/>
          </a:xfrm>
          <a:prstGeom prst="rect">
            <a:avLst/>
          </a:prstGeom>
          <a:noFill/>
        </p:spPr>
      </p:pic>
      <p:sp>
        <p:nvSpPr>
          <p:cNvPr id="2" name="Titre 1">
            <a:extLst>
              <a:ext uri="{FF2B5EF4-FFF2-40B4-BE49-F238E27FC236}">
                <a16:creationId xmlns:a16="http://schemas.microsoft.com/office/drawing/2014/main" id="{A5CA4F03-F348-6847-92CE-9C972820D196}"/>
              </a:ext>
            </a:extLst>
          </p:cNvPr>
          <p:cNvSpPr>
            <a:spLocks noGrp="1"/>
          </p:cNvSpPr>
          <p:nvPr>
            <p:ph type="title"/>
          </p:nvPr>
        </p:nvSpPr>
        <p:spPr>
          <a:xfrm>
            <a:off x="999066" y="431800"/>
            <a:ext cx="10024533" cy="897467"/>
          </a:xfrm>
        </p:spPr>
        <p:txBody>
          <a:bodyPr anchor="ctr"/>
          <a:lstStyle/>
          <a:p>
            <a:pPr algn="ctr"/>
            <a:r>
              <a:rPr lang="fr-FR" b="1" dirty="0">
                <a:solidFill>
                  <a:schemeClr val="accent2">
                    <a:lumMod val="75000"/>
                  </a:schemeClr>
                </a:solidFill>
                <a:latin typeface="Arial" panose="020B0604020202020204" pitchFamily="34" charset="0"/>
                <a:cs typeface="Arial" panose="020B0604020202020204" pitchFamily="34" charset="0"/>
              </a:rPr>
              <a:t>Le registre de danger grave et imminent</a:t>
            </a:r>
            <a:endParaRPr lang="fr-FR" b="1" dirty="0"/>
          </a:p>
        </p:txBody>
      </p:sp>
      <p:sp>
        <p:nvSpPr>
          <p:cNvPr id="3" name="Sous-titre 2"/>
          <p:cNvSpPr>
            <a:spLocks noGrp="1"/>
          </p:cNvSpPr>
          <p:nvPr>
            <p:ph idx="1"/>
          </p:nvPr>
        </p:nvSpPr>
        <p:spPr>
          <a:xfrm>
            <a:off x="694267" y="1947333"/>
            <a:ext cx="10159999" cy="4402666"/>
          </a:xfrm>
        </p:spPr>
        <p:txBody>
          <a:bodyPr>
            <a:normAutofit/>
          </a:bodyPr>
          <a:lstStyle/>
          <a:p>
            <a:pPr marL="0" indent="0" algn="just">
              <a:buNone/>
            </a:pPr>
            <a:r>
              <a:rPr lang="fr-FR" sz="2000" dirty="0"/>
              <a:t>Ce registre est accessible à tout fonctionnaire ou agent estimant être menacé directement pour sa vie ou sa santé et estimant être exposé à un risque pouvant provoquer un dommage à son intégrité physique. Il est destiné aux signalements de danger grave et imminent.</a:t>
            </a:r>
          </a:p>
          <a:p>
            <a:pPr marL="0" indent="0" algn="just">
              <a:buNone/>
            </a:pPr>
            <a:endParaRPr lang="fr-FR" sz="2000" dirty="0"/>
          </a:p>
          <a:p>
            <a:pPr marL="457200" indent="-457200" algn="just">
              <a:buClr>
                <a:schemeClr val="tx1"/>
              </a:buClr>
              <a:buFont typeface="+mj-lt"/>
              <a:buAutoNum type="arabicPeriod"/>
            </a:pPr>
            <a:r>
              <a:rPr lang="fr-FR" sz="2000" b="1" dirty="0"/>
              <a:t>Rappel Réglementaire </a:t>
            </a:r>
            <a:r>
              <a:rPr lang="fr-FR" sz="2000" dirty="0"/>
              <a:t>: art. 5-6 à 5-9 du décret n°82-453 du 28 mai 1982 modifié, art-L4132-2 du code du travail</a:t>
            </a:r>
          </a:p>
          <a:p>
            <a:pPr marL="457200" indent="-457200" algn="just">
              <a:buClr>
                <a:schemeClr val="tx1"/>
              </a:buClr>
              <a:buFont typeface="+mj-lt"/>
              <a:buAutoNum type="arabicPeriod"/>
            </a:pPr>
            <a:r>
              <a:rPr lang="fr-FR" sz="2000" b="1" dirty="0"/>
              <a:t>Qu’est-ce qu’un danger grave et qu’est-ce qu’un danger imminent?</a:t>
            </a:r>
          </a:p>
          <a:p>
            <a:pPr marL="457200" indent="-457200" algn="just">
              <a:buClr>
                <a:schemeClr val="tx1"/>
              </a:buClr>
              <a:buFont typeface="+mj-lt"/>
              <a:buAutoNum type="arabicPeriod"/>
            </a:pPr>
            <a:r>
              <a:rPr lang="fr-FR" sz="2000" b="1" dirty="0"/>
              <a:t>Notion de droit d’alerte et d’exercice du droit de retrait</a:t>
            </a:r>
          </a:p>
          <a:p>
            <a:pPr marL="457200" indent="-457200" algn="just">
              <a:buClr>
                <a:schemeClr val="tx1"/>
              </a:buClr>
              <a:buFont typeface="+mj-lt"/>
              <a:buAutoNum type="arabicPeriod"/>
            </a:pPr>
            <a:r>
              <a:rPr lang="fr-FR" sz="2000" b="1" dirty="0"/>
              <a:t>La procédure de signalement</a:t>
            </a:r>
          </a:p>
          <a:p>
            <a:pPr marL="0" indent="0" algn="just">
              <a:buNone/>
            </a:pPr>
            <a:endParaRPr lang="fr-FR" dirty="0">
              <a:solidFill>
                <a:schemeClr val="tx1"/>
              </a:solidFill>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DC94F0F0-E095-694F-8F41-4AE5631D1C41}"/>
              </a:ext>
            </a:extLst>
          </p:cNvPr>
          <p:cNvSpPr>
            <a:spLocks noGrp="1"/>
          </p:cNvSpPr>
          <p:nvPr>
            <p:ph type="sldNum" sz="quarter" idx="12"/>
          </p:nvPr>
        </p:nvSpPr>
        <p:spPr/>
        <p:txBody>
          <a:bodyPr/>
          <a:lstStyle/>
          <a:p>
            <a:fld id="{D0818B26-63FD-4371-87B1-1F5474866139}" type="slidenum">
              <a:rPr lang="fr-FR" smtClean="0"/>
              <a:pPr/>
              <a:t>34</a:t>
            </a:fld>
            <a:endParaRPr lang="fr-FR"/>
          </a:p>
        </p:txBody>
      </p:sp>
    </p:spTree>
    <p:extLst>
      <p:ext uri="{BB962C8B-B14F-4D97-AF65-F5344CB8AC3E}">
        <p14:creationId xmlns:p14="http://schemas.microsoft.com/office/powerpoint/2010/main" val="338893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07_logo_REGIONS%20ACA_GUADELOUPE"/>
          <p:cNvPicPr/>
          <p:nvPr/>
        </p:nvPicPr>
        <p:blipFill>
          <a:blip r:embed="rId2" cstate="print"/>
          <a:srcRect/>
          <a:stretch>
            <a:fillRect/>
          </a:stretch>
        </p:blipFill>
        <p:spPr bwMode="auto">
          <a:xfrm>
            <a:off x="194060" y="117475"/>
            <a:ext cx="1771650" cy="1067858"/>
          </a:xfrm>
          <a:prstGeom prst="rect">
            <a:avLst/>
          </a:prstGeom>
          <a:noFill/>
        </p:spPr>
      </p:pic>
      <p:sp>
        <p:nvSpPr>
          <p:cNvPr id="2" name="Titre 1">
            <a:extLst>
              <a:ext uri="{FF2B5EF4-FFF2-40B4-BE49-F238E27FC236}">
                <a16:creationId xmlns:a16="http://schemas.microsoft.com/office/drawing/2014/main" id="{4EC20247-54E5-4846-8B65-96F290980AAD}"/>
              </a:ext>
            </a:extLst>
          </p:cNvPr>
          <p:cNvSpPr>
            <a:spLocks noGrp="1"/>
          </p:cNvSpPr>
          <p:nvPr>
            <p:ph type="title"/>
          </p:nvPr>
        </p:nvSpPr>
        <p:spPr>
          <a:xfrm>
            <a:off x="1079885" y="441325"/>
            <a:ext cx="10253133" cy="1067858"/>
          </a:xfrm>
        </p:spPr>
        <p:txBody>
          <a:bodyPr>
            <a:normAutofit fontScale="90000"/>
          </a:bodyPr>
          <a:lstStyle/>
          <a:p>
            <a:pPr algn="ctr"/>
            <a:r>
              <a:rPr lang="fr-FR" sz="3100" b="1" dirty="0">
                <a:solidFill>
                  <a:schemeClr val="accent2">
                    <a:lumMod val="75000"/>
                  </a:schemeClr>
                </a:solidFill>
                <a:latin typeface="Arial" panose="020B0604020202020204" pitchFamily="34" charset="0"/>
                <a:cs typeface="Arial" panose="020B0604020202020204" pitchFamily="34" charset="0"/>
              </a:rPr>
              <a:t>Document Unique d’Evaluation des Risques Professionnels (DUER)</a:t>
            </a:r>
            <a:r>
              <a:rPr lang="fr-FR" b="1" dirty="0">
                <a:solidFill>
                  <a:schemeClr val="accent2">
                    <a:lumMod val="75000"/>
                  </a:schemeClr>
                </a:solidFill>
                <a:latin typeface="Arial" panose="020B0604020202020204" pitchFamily="34" charset="0"/>
                <a:cs typeface="Arial" panose="020B0604020202020204" pitchFamily="34" charset="0"/>
              </a:rPr>
              <a:t/>
            </a:r>
            <a:br>
              <a:rPr lang="fr-FR" b="1" dirty="0">
                <a:solidFill>
                  <a:schemeClr val="accent2">
                    <a:lumMod val="75000"/>
                  </a:schemeClr>
                </a:solidFill>
                <a:latin typeface="Arial" panose="020B0604020202020204" pitchFamily="34" charset="0"/>
                <a:cs typeface="Arial" panose="020B0604020202020204" pitchFamily="34" charset="0"/>
              </a:rPr>
            </a:br>
            <a:endParaRPr lang="fr-FR" dirty="0"/>
          </a:p>
        </p:txBody>
      </p:sp>
      <p:sp>
        <p:nvSpPr>
          <p:cNvPr id="3" name="Sous-titre 2"/>
          <p:cNvSpPr>
            <a:spLocks noGrp="1"/>
          </p:cNvSpPr>
          <p:nvPr>
            <p:ph idx="1"/>
          </p:nvPr>
        </p:nvSpPr>
        <p:spPr>
          <a:xfrm>
            <a:off x="524933" y="1833033"/>
            <a:ext cx="10744200" cy="4469342"/>
          </a:xfrm>
        </p:spPr>
        <p:txBody>
          <a:bodyPr>
            <a:normAutofit/>
          </a:bodyPr>
          <a:lstStyle/>
          <a:p>
            <a:pPr>
              <a:lnSpc>
                <a:spcPct val="110000"/>
              </a:lnSpc>
            </a:pPr>
            <a:r>
              <a:rPr lang="fr-FR" sz="2000" dirty="0"/>
              <a:t>L’évaluation des risques professionnels s’inscrit dans une démarche de prévention à l’égard des personnels. Elle permet d’apporter des réponses et des solutions appropriées face à des risques identifiés.</a:t>
            </a:r>
          </a:p>
          <a:p>
            <a:pPr algn="l"/>
            <a:r>
              <a:rPr lang="fr-FR" sz="2000" dirty="0"/>
              <a:t>Identifier le risque doit conduire à anticiper sur une conséquence prévisible et à mettre en place la stratégie la plus adaptée pour réduire, supprimer ou éviter le risque.</a:t>
            </a:r>
          </a:p>
          <a:p>
            <a:pPr algn="l"/>
            <a:r>
              <a:rPr lang="fr-FR" sz="2000" dirty="0"/>
              <a:t>La transcription de cette évaluation se fait dans le DUERP.</a:t>
            </a:r>
          </a:p>
          <a:p>
            <a:pPr marL="0" indent="0" algn="l">
              <a:buNone/>
            </a:pPr>
            <a:endParaRPr lang="fr-FR" sz="2000" dirty="0"/>
          </a:p>
          <a:p>
            <a:pPr marL="457200" indent="-457200" algn="ctr">
              <a:buClr>
                <a:schemeClr val="tx1"/>
              </a:buClr>
              <a:buFont typeface="+mj-lt"/>
              <a:buAutoNum type="arabicPeriod"/>
            </a:pPr>
            <a:r>
              <a:rPr lang="fr-FR" sz="2000" b="1" dirty="0"/>
              <a:t>Rappel réglementaire</a:t>
            </a:r>
          </a:p>
          <a:p>
            <a:pPr marL="457200" indent="-457200" algn="ctr">
              <a:buClr>
                <a:schemeClr val="tx1"/>
              </a:buClr>
              <a:buFont typeface="+mj-lt"/>
              <a:buAutoNum type="arabicPeriod"/>
            </a:pPr>
            <a:r>
              <a:rPr lang="fr-FR" sz="2000" b="1" dirty="0"/>
              <a:t>Qu’est-ce le DUERP ?</a:t>
            </a:r>
          </a:p>
          <a:p>
            <a:pPr marL="457200" indent="-457200" algn="ctr">
              <a:buClr>
                <a:schemeClr val="tx1"/>
              </a:buClr>
              <a:buFont typeface="+mj-lt"/>
              <a:buAutoNum type="arabicPeriod"/>
            </a:pPr>
            <a:r>
              <a:rPr lang="fr-FR" sz="2000" b="1" dirty="0"/>
              <a:t>Les étapes de la démarche d’évaluation des risques:</a:t>
            </a:r>
          </a:p>
          <a:p>
            <a:pPr marL="457200" indent="-457200" algn="ctr">
              <a:buClr>
                <a:schemeClr val="tx1"/>
              </a:buClr>
              <a:buFont typeface="+mj-lt"/>
              <a:buAutoNum type="arabicPeriod"/>
            </a:pPr>
            <a:r>
              <a:rPr lang="fr-FR" sz="2000" b="1" dirty="0"/>
              <a:t>Les objectifs du DUERP</a:t>
            </a:r>
          </a:p>
          <a:p>
            <a:pPr algn="l"/>
            <a:endParaRPr lang="fr-FR" dirty="0">
              <a:solidFill>
                <a:schemeClr val="tx1"/>
              </a:solidFill>
              <a:latin typeface="Arial" panose="020B0604020202020204" pitchFamily="34" charset="0"/>
              <a:cs typeface="Arial" panose="020B0604020202020204" pitchFamily="34" charset="0"/>
            </a:endParaRPr>
          </a:p>
          <a:p>
            <a:pPr algn="just"/>
            <a:endParaRPr lang="fr-FR" dirty="0">
              <a:solidFill>
                <a:schemeClr val="tx1"/>
              </a:solidFill>
              <a:latin typeface="Arial" panose="020B0604020202020204" pitchFamily="34" charset="0"/>
              <a:cs typeface="Arial" panose="020B0604020202020204" pitchFamily="34" charset="0"/>
            </a:endParaRPr>
          </a:p>
          <a:p>
            <a:pPr algn="just"/>
            <a:endParaRPr lang="fr-FR" dirty="0">
              <a:solidFill>
                <a:schemeClr val="tx1"/>
              </a:solidFill>
              <a:latin typeface="Arial" panose="020B0604020202020204" pitchFamily="34" charset="0"/>
              <a:cs typeface="Arial" panose="020B0604020202020204" pitchFamily="34" charset="0"/>
            </a:endParaRPr>
          </a:p>
          <a:p>
            <a:pPr algn="just"/>
            <a:endParaRPr lang="fr-FR" dirty="0">
              <a:solidFill>
                <a:schemeClr val="tx1"/>
              </a:solidFill>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B9B4B8AF-824F-654A-B9FF-53C32F861795}"/>
              </a:ext>
            </a:extLst>
          </p:cNvPr>
          <p:cNvSpPr>
            <a:spLocks noGrp="1"/>
          </p:cNvSpPr>
          <p:nvPr>
            <p:ph type="sldNum" sz="quarter" idx="12"/>
          </p:nvPr>
        </p:nvSpPr>
        <p:spPr/>
        <p:txBody>
          <a:bodyPr/>
          <a:lstStyle/>
          <a:p>
            <a:fld id="{D0818B26-63FD-4371-87B1-1F5474866139}" type="slidenum">
              <a:rPr lang="fr-FR" smtClean="0"/>
              <a:pPr/>
              <a:t>35</a:t>
            </a:fld>
            <a:endParaRPr lang="fr-FR"/>
          </a:p>
        </p:txBody>
      </p:sp>
    </p:spTree>
    <p:extLst>
      <p:ext uri="{BB962C8B-B14F-4D97-AF65-F5344CB8AC3E}">
        <p14:creationId xmlns:p14="http://schemas.microsoft.com/office/powerpoint/2010/main" val="3335003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651933" y="240146"/>
            <a:ext cx="10159999" cy="508001"/>
          </a:xfrm>
        </p:spPr>
        <p:txBody>
          <a:bodyPr anchor="ctr">
            <a:normAutofit fontScale="90000"/>
          </a:bodyPr>
          <a:lstStyle/>
          <a:p>
            <a:pPr algn="ctr"/>
            <a:r>
              <a:rPr lang="fr-FR" sz="2800" b="1" dirty="0">
                <a:solidFill>
                  <a:schemeClr val="accent2">
                    <a:lumMod val="75000"/>
                  </a:schemeClr>
                </a:solidFill>
                <a:latin typeface="Arial" panose="020B0604020202020204" pitchFamily="34" charset="0"/>
                <a:cs typeface="Arial" panose="020B0604020202020204" pitchFamily="34" charset="0"/>
              </a:rPr>
              <a:t>LISTE DES ASSISTANTS DE PRÉVENTION DU PREMIER DEGRÉ</a:t>
            </a: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57" t="-2237" r="6457" b="2237"/>
          <a:stretch/>
        </p:blipFill>
        <p:spPr>
          <a:xfrm>
            <a:off x="2290618" y="942107"/>
            <a:ext cx="7412181" cy="5430501"/>
          </a:xfrm>
        </p:spPr>
      </p:pic>
      <p:sp>
        <p:nvSpPr>
          <p:cNvPr id="2" name="Rectangle 1"/>
          <p:cNvSpPr/>
          <p:nvPr/>
        </p:nvSpPr>
        <p:spPr>
          <a:xfrm>
            <a:off x="7453745" y="1034473"/>
            <a:ext cx="1930400" cy="4156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PEURON </a:t>
            </a:r>
            <a:r>
              <a:rPr lang="fr-FR" sz="1200" dirty="0" err="1">
                <a:solidFill>
                  <a:schemeClr val="tx1"/>
                </a:solidFill>
              </a:rPr>
              <a:t>Frédérick</a:t>
            </a:r>
            <a:endParaRPr lang="fr-FR" sz="1200" dirty="0">
              <a:solidFill>
                <a:schemeClr val="tx1"/>
              </a:solidFill>
            </a:endParaRPr>
          </a:p>
        </p:txBody>
      </p:sp>
      <p:sp>
        <p:nvSpPr>
          <p:cNvPr id="8" name="Rectangle 7"/>
          <p:cNvSpPr/>
          <p:nvPr/>
        </p:nvSpPr>
        <p:spPr>
          <a:xfrm>
            <a:off x="3084946" y="942105"/>
            <a:ext cx="2558472" cy="3325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RAKOTOARINOSY Richard</a:t>
            </a:r>
          </a:p>
        </p:txBody>
      </p:sp>
      <p:cxnSp>
        <p:nvCxnSpPr>
          <p:cNvPr id="10" name="Connecteur en angle 9"/>
          <p:cNvCxnSpPr/>
          <p:nvPr/>
        </p:nvCxnSpPr>
        <p:spPr>
          <a:xfrm>
            <a:off x="4516582" y="2974109"/>
            <a:ext cx="1034473" cy="7758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69527" y="3592944"/>
            <a:ext cx="1690255" cy="36021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SOPHY </a:t>
            </a:r>
            <a:r>
              <a:rPr lang="fr-FR" sz="1200" dirty="0" err="1">
                <a:solidFill>
                  <a:schemeClr val="tx1"/>
                </a:solidFill>
              </a:rPr>
              <a:t>Séréna</a:t>
            </a:r>
            <a:endParaRPr lang="fr-FR" sz="1200" dirty="0">
              <a:solidFill>
                <a:schemeClr val="tx1"/>
              </a:solidFill>
            </a:endParaRPr>
          </a:p>
        </p:txBody>
      </p:sp>
      <p:sp>
        <p:nvSpPr>
          <p:cNvPr id="12" name="Rectangle 11"/>
          <p:cNvSpPr/>
          <p:nvPr/>
        </p:nvSpPr>
        <p:spPr>
          <a:xfrm>
            <a:off x="1403927" y="4211782"/>
            <a:ext cx="1884218" cy="4895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JONATHAN Juanita</a:t>
            </a:r>
          </a:p>
        </p:txBody>
      </p:sp>
      <p:sp>
        <p:nvSpPr>
          <p:cNvPr id="13" name="Rectangle 12"/>
          <p:cNvSpPr/>
          <p:nvPr/>
        </p:nvSpPr>
        <p:spPr>
          <a:xfrm>
            <a:off x="1403927" y="3389744"/>
            <a:ext cx="1681019" cy="3602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FRANCIUS </a:t>
            </a:r>
            <a:r>
              <a:rPr lang="fr-FR" sz="1200" dirty="0" err="1">
                <a:solidFill>
                  <a:schemeClr val="tx1"/>
                </a:solidFill>
              </a:rPr>
              <a:t>Weena</a:t>
            </a:r>
            <a:endParaRPr lang="fr-FR" sz="1200" dirty="0">
              <a:solidFill>
                <a:schemeClr val="tx1"/>
              </a:solidFill>
            </a:endParaRPr>
          </a:p>
        </p:txBody>
      </p:sp>
      <p:sp>
        <p:nvSpPr>
          <p:cNvPr id="14" name="Rectangle 13"/>
          <p:cNvSpPr/>
          <p:nvPr/>
        </p:nvSpPr>
        <p:spPr>
          <a:xfrm>
            <a:off x="4174837" y="4119419"/>
            <a:ext cx="1376218" cy="332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CLAVIER Arnaud</a:t>
            </a:r>
          </a:p>
        </p:txBody>
      </p:sp>
      <p:sp>
        <p:nvSpPr>
          <p:cNvPr id="16" name="Rectangle 15"/>
          <p:cNvSpPr/>
          <p:nvPr/>
        </p:nvSpPr>
        <p:spPr>
          <a:xfrm>
            <a:off x="6437745" y="4313845"/>
            <a:ext cx="1717964" cy="2581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PRUDENT Tony</a:t>
            </a:r>
          </a:p>
        </p:txBody>
      </p:sp>
      <p:cxnSp>
        <p:nvCxnSpPr>
          <p:cNvPr id="18" name="Connecteur en angle 17"/>
          <p:cNvCxnSpPr/>
          <p:nvPr/>
        </p:nvCxnSpPr>
        <p:spPr>
          <a:xfrm>
            <a:off x="4895273" y="3195782"/>
            <a:ext cx="2041236" cy="11083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594764" y="2974108"/>
            <a:ext cx="1450109" cy="4156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NEGRE PIERRETTE</a:t>
            </a:r>
          </a:p>
        </p:txBody>
      </p:sp>
      <p:sp>
        <p:nvSpPr>
          <p:cNvPr id="20" name="Rectangle 19"/>
          <p:cNvSpPr/>
          <p:nvPr/>
        </p:nvSpPr>
        <p:spPr>
          <a:xfrm>
            <a:off x="1828800" y="1976582"/>
            <a:ext cx="2964873" cy="2864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FRANCILLETTE Magali</a:t>
            </a:r>
          </a:p>
        </p:txBody>
      </p:sp>
      <p:cxnSp>
        <p:nvCxnSpPr>
          <p:cNvPr id="22" name="Connecteur en angle 21"/>
          <p:cNvCxnSpPr/>
          <p:nvPr/>
        </p:nvCxnSpPr>
        <p:spPr>
          <a:xfrm rot="16200000" flipH="1">
            <a:off x="3604490" y="4251035"/>
            <a:ext cx="2290618" cy="2909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895273" y="5671129"/>
            <a:ext cx="2244436" cy="4992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BARNY Céline</a:t>
            </a:r>
          </a:p>
        </p:txBody>
      </p:sp>
      <p:cxnSp>
        <p:nvCxnSpPr>
          <p:cNvPr id="25" name="Connecteur en angle 24"/>
          <p:cNvCxnSpPr/>
          <p:nvPr/>
        </p:nvCxnSpPr>
        <p:spPr>
          <a:xfrm rot="5400000" flipH="1" flipV="1">
            <a:off x="4922983" y="2253673"/>
            <a:ext cx="1228435" cy="212436"/>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255492" y="1524000"/>
            <a:ext cx="1523999" cy="4617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DELATRE </a:t>
            </a:r>
            <a:r>
              <a:rPr lang="fr-FR" sz="1200" dirty="0" err="1">
                <a:solidFill>
                  <a:schemeClr val="tx1"/>
                </a:solidFill>
              </a:rPr>
              <a:t>M.Noelle</a:t>
            </a:r>
            <a:endParaRPr lang="fr-FR" sz="1200" dirty="0">
              <a:solidFill>
                <a:schemeClr val="tx1"/>
              </a:solidFill>
            </a:endParaRPr>
          </a:p>
        </p:txBody>
      </p:sp>
      <p:cxnSp>
        <p:nvCxnSpPr>
          <p:cNvPr id="28" name="Connecteur en angle 27"/>
          <p:cNvCxnSpPr/>
          <p:nvPr/>
        </p:nvCxnSpPr>
        <p:spPr>
          <a:xfrm rot="10800000">
            <a:off x="2179783" y="2660073"/>
            <a:ext cx="1560945" cy="11083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60582" y="2484582"/>
            <a:ext cx="1625600" cy="4433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JULIARD </a:t>
            </a:r>
            <a:r>
              <a:rPr lang="fr-FR" sz="1200" dirty="0" err="1">
                <a:solidFill>
                  <a:schemeClr val="tx1"/>
                </a:solidFill>
              </a:rPr>
              <a:t>Edy</a:t>
            </a:r>
            <a:endParaRPr lang="fr-FR" sz="1200" dirty="0">
              <a:solidFill>
                <a:schemeClr val="tx1"/>
              </a:solidFill>
            </a:endParaRPr>
          </a:p>
        </p:txBody>
      </p:sp>
      <p:cxnSp>
        <p:nvCxnSpPr>
          <p:cNvPr id="31" name="Connecteur en angle 30"/>
          <p:cNvCxnSpPr/>
          <p:nvPr/>
        </p:nvCxnSpPr>
        <p:spPr>
          <a:xfrm flipV="1">
            <a:off x="5948218" y="2521527"/>
            <a:ext cx="1505527" cy="36945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647708" y="2475574"/>
            <a:ext cx="1736437" cy="2863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DANCHET Christelle</a:t>
            </a:r>
          </a:p>
        </p:txBody>
      </p:sp>
      <p:cxnSp>
        <p:nvCxnSpPr>
          <p:cNvPr id="34" name="Connecteur en angle 33"/>
          <p:cNvCxnSpPr/>
          <p:nvPr/>
        </p:nvCxnSpPr>
        <p:spPr>
          <a:xfrm rot="16200000" flipV="1">
            <a:off x="3768437" y="1865746"/>
            <a:ext cx="1551709" cy="49876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02FF87FD-9F3C-9D49-99CC-BAF3B3D11072}"/>
              </a:ext>
            </a:extLst>
          </p:cNvPr>
          <p:cNvSpPr>
            <a:spLocks noGrp="1"/>
          </p:cNvSpPr>
          <p:nvPr>
            <p:ph type="sldNum" sz="quarter" idx="12"/>
          </p:nvPr>
        </p:nvSpPr>
        <p:spPr/>
        <p:txBody>
          <a:bodyPr/>
          <a:lstStyle/>
          <a:p>
            <a:fld id="{D0818B26-63FD-4371-87B1-1F5474866139}" type="slidenum">
              <a:rPr lang="fr-FR" smtClean="0"/>
              <a:pPr/>
              <a:t>36</a:t>
            </a:fld>
            <a:endParaRPr lang="fr-FR"/>
          </a:p>
        </p:txBody>
      </p:sp>
    </p:spTree>
    <p:extLst>
      <p:ext uri="{BB962C8B-B14F-4D97-AF65-F5344CB8AC3E}">
        <p14:creationId xmlns:p14="http://schemas.microsoft.com/office/powerpoint/2010/main" val="59313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24128" y="59919"/>
            <a:ext cx="9513485" cy="665019"/>
          </a:xfrm>
        </p:spPr>
        <p:txBody>
          <a:bodyPr anchor="ctr">
            <a:noAutofit/>
          </a:bodyPr>
          <a:lstStyle/>
          <a:p>
            <a:pPr algn="ctr"/>
            <a:r>
              <a:rPr lang="fr-FR" sz="2500" b="1" dirty="0">
                <a:solidFill>
                  <a:schemeClr val="accent2">
                    <a:lumMod val="75000"/>
                  </a:schemeClr>
                </a:solidFill>
                <a:latin typeface="Arial" panose="020B0604020202020204" pitchFamily="34" charset="0"/>
                <a:cs typeface="Arial" panose="020B0604020202020204" pitchFamily="34" charset="0"/>
              </a:rPr>
              <a:t>Liste des assistants de prévention du second degré</a:t>
            </a: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57" t="-2237" r="6457" b="2237"/>
          <a:stretch/>
        </p:blipFill>
        <p:spPr>
          <a:xfrm>
            <a:off x="4932220" y="942107"/>
            <a:ext cx="5006109" cy="5366215"/>
          </a:xfrm>
        </p:spPr>
      </p:pic>
      <p:sp>
        <p:nvSpPr>
          <p:cNvPr id="7" name="Espace réservé du texte 6"/>
          <p:cNvSpPr>
            <a:spLocks noGrp="1"/>
          </p:cNvSpPr>
          <p:nvPr>
            <p:ph type="body" sz="half" idx="2"/>
          </p:nvPr>
        </p:nvSpPr>
        <p:spPr>
          <a:xfrm>
            <a:off x="582737" y="671945"/>
            <a:ext cx="4670521" cy="6186055"/>
          </a:xfrm>
        </p:spPr>
        <p:txBody>
          <a:bodyPr>
            <a:normAutofit/>
          </a:bodyPr>
          <a:lstStyle/>
          <a:p>
            <a:pPr>
              <a:spcBef>
                <a:spcPts val="0"/>
              </a:spcBef>
            </a:pPr>
            <a:r>
              <a:rPr lang="fr-FR" sz="1200" dirty="0"/>
              <a:t>DANINTHE Jacques </a:t>
            </a:r>
            <a:r>
              <a:rPr lang="fr-FR" sz="1200" dirty="0" err="1"/>
              <a:t>clg</a:t>
            </a:r>
            <a:r>
              <a:rPr lang="fr-FR" sz="1200" dirty="0"/>
              <a:t> F </a:t>
            </a:r>
            <a:r>
              <a:rPr lang="fr-FR" sz="1200" dirty="0" err="1"/>
              <a:t>Balin</a:t>
            </a:r>
            <a:r>
              <a:rPr lang="fr-FR" sz="1200" dirty="0"/>
              <a:t> 		   FULRAD </a:t>
            </a:r>
            <a:r>
              <a:rPr lang="fr-FR" sz="1200" dirty="0" err="1"/>
              <a:t>Marbin</a:t>
            </a:r>
            <a:r>
              <a:rPr lang="fr-FR" sz="1200" dirty="0"/>
              <a:t>  </a:t>
            </a:r>
          </a:p>
          <a:p>
            <a:pPr>
              <a:spcBef>
                <a:spcPts val="0"/>
              </a:spcBef>
            </a:pPr>
            <a:r>
              <a:rPr lang="fr-FR" sz="1200" dirty="0"/>
              <a:t>BISSAINTE Alex </a:t>
            </a:r>
            <a:r>
              <a:rPr lang="fr-FR" sz="1200" dirty="0" err="1"/>
              <a:t>Clg</a:t>
            </a:r>
            <a:r>
              <a:rPr lang="fr-FR" sz="1200" dirty="0"/>
              <a:t> </a:t>
            </a:r>
            <a:r>
              <a:rPr lang="fr-FR" sz="1200" dirty="0" err="1"/>
              <a:t>Satineau</a:t>
            </a:r>
            <a:r>
              <a:rPr lang="fr-FR" sz="1200" dirty="0"/>
              <a:t> Maurice	   </a:t>
            </a:r>
            <a:r>
              <a:rPr lang="fr-FR" sz="1200" dirty="0" err="1"/>
              <a:t>Cld</a:t>
            </a:r>
            <a:r>
              <a:rPr lang="fr-FR" sz="1200" dirty="0"/>
              <a:t> G de Gaulle</a:t>
            </a:r>
          </a:p>
          <a:p>
            <a:pPr>
              <a:spcBef>
                <a:spcPts val="0"/>
              </a:spcBef>
            </a:pPr>
            <a:r>
              <a:rPr lang="fr-FR" sz="1200" dirty="0"/>
              <a:t>PATINI Magalie </a:t>
            </a:r>
            <a:r>
              <a:rPr lang="fr-FR" sz="1200" dirty="0" err="1"/>
              <a:t>Clg</a:t>
            </a:r>
            <a:r>
              <a:rPr lang="fr-FR" sz="1200" dirty="0"/>
              <a:t> </a:t>
            </a:r>
            <a:r>
              <a:rPr lang="fr-FR" sz="1200" dirty="0" err="1"/>
              <a:t>Gourdeliane</a:t>
            </a:r>
            <a:r>
              <a:rPr lang="fr-FR" sz="1200" dirty="0"/>
              <a:t>		   RUBEN Clarin </a:t>
            </a:r>
          </a:p>
          <a:p>
            <a:pPr>
              <a:spcBef>
                <a:spcPts val="0"/>
              </a:spcBef>
            </a:pPr>
            <a:r>
              <a:rPr lang="fr-FR" sz="1200" dirty="0"/>
              <a:t>POMMIER Fabrice </a:t>
            </a:r>
            <a:r>
              <a:rPr lang="fr-FR" sz="1200" dirty="0" err="1"/>
              <a:t>Clg</a:t>
            </a:r>
            <a:r>
              <a:rPr lang="fr-FR" sz="1200" dirty="0"/>
              <a:t> J </a:t>
            </a:r>
            <a:r>
              <a:rPr lang="fr-FR" sz="1200" dirty="0" err="1"/>
              <a:t>Jaures</a:t>
            </a:r>
            <a:r>
              <a:rPr lang="fr-FR" sz="1200" dirty="0"/>
              <a:t> 		   LPO Carnot</a:t>
            </a:r>
          </a:p>
          <a:p>
            <a:pPr>
              <a:spcBef>
                <a:spcPts val="0"/>
              </a:spcBef>
            </a:pPr>
            <a:r>
              <a:rPr lang="fr-FR" sz="1200" dirty="0"/>
              <a:t>SIOUBALACK Robert </a:t>
            </a:r>
            <a:r>
              <a:rPr lang="fr-FR" sz="1200" dirty="0" err="1"/>
              <a:t>Clg</a:t>
            </a:r>
            <a:r>
              <a:rPr lang="fr-FR" sz="1200" dirty="0"/>
              <a:t> J </a:t>
            </a:r>
            <a:r>
              <a:rPr lang="fr-FR" sz="1200" dirty="0" err="1"/>
              <a:t>Pitat</a:t>
            </a:r>
            <a:r>
              <a:rPr lang="fr-FR" sz="1200" dirty="0"/>
              <a:t>		   DORMOY </a:t>
            </a:r>
            <a:r>
              <a:rPr lang="fr-FR" sz="1200" dirty="0" err="1"/>
              <a:t>Joel</a:t>
            </a:r>
            <a:endParaRPr lang="fr-FR" sz="1200" dirty="0"/>
          </a:p>
          <a:p>
            <a:pPr>
              <a:spcBef>
                <a:spcPts val="0"/>
              </a:spcBef>
            </a:pPr>
            <a:r>
              <a:rPr lang="fr-FR" sz="1200" dirty="0"/>
              <a:t>JOATHAM Romuald </a:t>
            </a:r>
            <a:r>
              <a:rPr lang="fr-FR" sz="1200" dirty="0" err="1"/>
              <a:t>Clg</a:t>
            </a:r>
            <a:r>
              <a:rPr lang="fr-FR" sz="1200" dirty="0"/>
              <a:t> Germain St-</a:t>
            </a:r>
            <a:r>
              <a:rPr lang="fr-FR" sz="1200" dirty="0" err="1"/>
              <a:t>Ruf</a:t>
            </a:r>
            <a:r>
              <a:rPr lang="fr-FR" sz="1200" dirty="0"/>
              <a:t>	  LPO DES Iles du nord</a:t>
            </a:r>
          </a:p>
          <a:p>
            <a:pPr>
              <a:spcBef>
                <a:spcPts val="0"/>
              </a:spcBef>
            </a:pPr>
            <a:r>
              <a:rPr lang="fr-FR" sz="1200" dirty="0"/>
              <a:t>ANGELY Yannick </a:t>
            </a:r>
            <a:r>
              <a:rPr lang="fr-FR" sz="1200" dirty="0" err="1"/>
              <a:t>Clg</a:t>
            </a:r>
            <a:r>
              <a:rPr lang="fr-FR" sz="1200" dirty="0"/>
              <a:t> </a:t>
            </a:r>
            <a:r>
              <a:rPr lang="fr-FR" sz="1200" dirty="0" err="1"/>
              <a:t>Syviane</a:t>
            </a:r>
            <a:r>
              <a:rPr lang="fr-FR" sz="1200" dirty="0"/>
              <a:t> </a:t>
            </a:r>
            <a:r>
              <a:rPr lang="fr-FR" sz="1200" dirty="0" err="1"/>
              <a:t>Telchid</a:t>
            </a:r>
            <a:r>
              <a:rPr lang="fr-FR" sz="1200" dirty="0"/>
              <a:t>	  VRAGAR Olivier</a:t>
            </a:r>
          </a:p>
          <a:p>
            <a:pPr>
              <a:spcBef>
                <a:spcPts val="0"/>
              </a:spcBef>
            </a:pPr>
            <a:r>
              <a:rPr lang="fr-FR" sz="1200" dirty="0"/>
              <a:t>LEROUX Antoinette </a:t>
            </a:r>
            <a:r>
              <a:rPr lang="fr-FR" sz="1200" dirty="0" err="1"/>
              <a:t>Clg</a:t>
            </a:r>
            <a:r>
              <a:rPr lang="fr-FR" sz="1200" dirty="0"/>
              <a:t> Nelson </a:t>
            </a:r>
            <a:r>
              <a:rPr lang="fr-FR" sz="1200" dirty="0" err="1"/>
              <a:t>Mandéla</a:t>
            </a:r>
            <a:r>
              <a:rPr lang="fr-FR" sz="1200" dirty="0"/>
              <a:t>	  LGT Yves LEBORGNE</a:t>
            </a:r>
          </a:p>
          <a:p>
            <a:pPr>
              <a:spcBef>
                <a:spcPts val="0"/>
              </a:spcBef>
            </a:pPr>
            <a:r>
              <a:rPr lang="fr-FR" sz="1200" dirty="0"/>
              <a:t>MEYAPIN Philippe </a:t>
            </a:r>
            <a:r>
              <a:rPr lang="fr-FR" sz="1200" dirty="0" err="1"/>
              <a:t>Clg</a:t>
            </a:r>
            <a:r>
              <a:rPr lang="fr-FR" sz="1200" dirty="0"/>
              <a:t> R Samuel	            AGAPE Arthur</a:t>
            </a:r>
          </a:p>
          <a:p>
            <a:pPr>
              <a:spcBef>
                <a:spcPts val="0"/>
              </a:spcBef>
            </a:pPr>
            <a:r>
              <a:rPr lang="fr-FR" sz="1200" dirty="0"/>
              <a:t>NERRE Thomas </a:t>
            </a:r>
            <a:r>
              <a:rPr lang="fr-FR" sz="1200" dirty="0" err="1"/>
              <a:t>Clg</a:t>
            </a:r>
            <a:r>
              <a:rPr lang="fr-FR" sz="1200" dirty="0"/>
              <a:t> Edmond </a:t>
            </a:r>
            <a:r>
              <a:rPr lang="fr-FR" sz="1200" dirty="0" err="1"/>
              <a:t>Bambuck</a:t>
            </a:r>
            <a:r>
              <a:rPr lang="fr-FR" sz="1200" dirty="0"/>
              <a:t>	  LP Augustin ARRON</a:t>
            </a:r>
          </a:p>
          <a:p>
            <a:pPr>
              <a:spcBef>
                <a:spcPts val="0"/>
              </a:spcBef>
            </a:pPr>
            <a:r>
              <a:rPr lang="fr-FR" sz="1200" dirty="0"/>
              <a:t>CHARABIE Patrice </a:t>
            </a:r>
            <a:r>
              <a:rPr lang="fr-FR" sz="1200" dirty="0" err="1"/>
              <a:t>Clg</a:t>
            </a:r>
            <a:r>
              <a:rPr lang="fr-FR" sz="1200" dirty="0"/>
              <a:t> Appel 18 Juin	  </a:t>
            </a:r>
            <a:r>
              <a:rPr lang="fr-FR" sz="1100" dirty="0"/>
              <a:t>REMBLIERE Christelle</a:t>
            </a:r>
          </a:p>
          <a:p>
            <a:pPr>
              <a:spcBef>
                <a:spcPts val="0"/>
              </a:spcBef>
            </a:pPr>
            <a:r>
              <a:rPr lang="fr-FR" sz="1200" dirty="0"/>
              <a:t>PEDRE Jean Marie Citée scolaire sportive    </a:t>
            </a:r>
            <a:r>
              <a:rPr lang="fr-FR" sz="1200" dirty="0" err="1"/>
              <a:t>Clg</a:t>
            </a:r>
            <a:r>
              <a:rPr lang="fr-FR" sz="1200" dirty="0"/>
              <a:t> M. CONDE</a:t>
            </a:r>
          </a:p>
          <a:p>
            <a:pPr>
              <a:spcBef>
                <a:spcPts val="0"/>
              </a:spcBef>
            </a:pPr>
            <a:r>
              <a:rPr lang="fr-FR" sz="1200" dirty="0"/>
              <a:t>WILLIAMS Marie-Louise </a:t>
            </a:r>
            <a:r>
              <a:rPr lang="fr-FR" sz="1200" dirty="0" err="1"/>
              <a:t>Clg</a:t>
            </a:r>
            <a:r>
              <a:rPr lang="fr-FR" sz="1200" dirty="0"/>
              <a:t> </a:t>
            </a:r>
            <a:r>
              <a:rPr lang="fr-FR" sz="1200" dirty="0" err="1"/>
              <a:t>Raizet</a:t>
            </a:r>
            <a:r>
              <a:rPr lang="fr-FR" sz="1200" dirty="0"/>
              <a:t>		  BOIRE José</a:t>
            </a:r>
          </a:p>
          <a:p>
            <a:pPr>
              <a:spcBef>
                <a:spcPts val="0"/>
              </a:spcBef>
            </a:pPr>
            <a:r>
              <a:rPr lang="fr-FR" sz="1200" dirty="0"/>
              <a:t>ARTAX </a:t>
            </a:r>
            <a:r>
              <a:rPr lang="fr-FR" sz="1200" dirty="0" err="1"/>
              <a:t>Judex</a:t>
            </a:r>
            <a:r>
              <a:rPr lang="fr-FR" sz="1200" dirty="0"/>
              <a:t> </a:t>
            </a:r>
            <a:r>
              <a:rPr lang="fr-FR" sz="1200" dirty="0" err="1"/>
              <a:t>Clg</a:t>
            </a:r>
            <a:r>
              <a:rPr lang="fr-FR" sz="1200" dirty="0"/>
              <a:t> St-J-Perse		  </a:t>
            </a:r>
            <a:r>
              <a:rPr lang="fr-FR" sz="1200" dirty="0" err="1"/>
              <a:t>Clg</a:t>
            </a:r>
            <a:r>
              <a:rPr lang="fr-FR" sz="1200" dirty="0"/>
              <a:t> Guenette</a:t>
            </a:r>
          </a:p>
          <a:p>
            <a:pPr>
              <a:spcBef>
                <a:spcPts val="0"/>
              </a:spcBef>
            </a:pPr>
            <a:r>
              <a:rPr lang="fr-FR" sz="1200" dirty="0"/>
              <a:t>WILLIAM Joël </a:t>
            </a:r>
            <a:r>
              <a:rPr lang="fr-FR" sz="1200" dirty="0" err="1"/>
              <a:t>Clg</a:t>
            </a:r>
            <a:r>
              <a:rPr lang="fr-FR" sz="1200" dirty="0"/>
              <a:t> Archipel Les Saintes	  ANDY Jack Paul</a:t>
            </a:r>
          </a:p>
          <a:p>
            <a:pPr>
              <a:spcBef>
                <a:spcPts val="0"/>
              </a:spcBef>
            </a:pPr>
            <a:r>
              <a:rPr lang="fr-FR" sz="1200" dirty="0"/>
              <a:t>POPOTTE J Pierre </a:t>
            </a:r>
            <a:r>
              <a:rPr lang="fr-FR" sz="1200" dirty="0" err="1"/>
              <a:t>Clg</a:t>
            </a:r>
            <a:r>
              <a:rPr lang="fr-FR" sz="1200" dirty="0"/>
              <a:t> Charles De Gaulle	  </a:t>
            </a:r>
            <a:r>
              <a:rPr lang="fr-FR" sz="1200" dirty="0" err="1"/>
              <a:t>Clg</a:t>
            </a:r>
            <a:r>
              <a:rPr lang="fr-FR" sz="1200" dirty="0"/>
              <a:t> Sadi CARNOT</a:t>
            </a:r>
          </a:p>
          <a:p>
            <a:pPr>
              <a:spcBef>
                <a:spcPts val="0"/>
              </a:spcBef>
            </a:pPr>
            <a:r>
              <a:rPr lang="fr-FR" sz="1200" dirty="0"/>
              <a:t>JOPHE Didier </a:t>
            </a:r>
            <a:r>
              <a:rPr lang="fr-FR" sz="1200" dirty="0" err="1"/>
              <a:t>Clg</a:t>
            </a:r>
            <a:r>
              <a:rPr lang="fr-FR" sz="1200" dirty="0"/>
              <a:t> Maximilien </a:t>
            </a:r>
            <a:r>
              <a:rPr lang="fr-FR" sz="1200" dirty="0" err="1"/>
              <a:t>Vrécord</a:t>
            </a:r>
            <a:r>
              <a:rPr lang="fr-FR" sz="1200" dirty="0"/>
              <a:t>	  MENARDI Edouard</a:t>
            </a:r>
          </a:p>
          <a:p>
            <a:pPr>
              <a:spcBef>
                <a:spcPts val="0"/>
              </a:spcBef>
            </a:pPr>
            <a:r>
              <a:rPr lang="fr-FR" sz="1200" dirty="0"/>
              <a:t>LEDRECK </a:t>
            </a:r>
            <a:r>
              <a:rPr lang="fr-FR" sz="1200" dirty="0" err="1"/>
              <a:t>Gerty</a:t>
            </a:r>
            <a:r>
              <a:rPr lang="fr-FR" sz="1200" dirty="0"/>
              <a:t> </a:t>
            </a:r>
            <a:r>
              <a:rPr lang="fr-FR" sz="1200" dirty="0" err="1"/>
              <a:t>Clg</a:t>
            </a:r>
            <a:r>
              <a:rPr lang="fr-FR" sz="1200" dirty="0"/>
              <a:t> Jules Michelet	  </a:t>
            </a:r>
            <a:r>
              <a:rPr lang="fr-FR" sz="1200" dirty="0" err="1"/>
              <a:t>Clg</a:t>
            </a:r>
            <a:r>
              <a:rPr lang="fr-FR" sz="1200" dirty="0"/>
              <a:t> N de </a:t>
            </a:r>
            <a:r>
              <a:rPr lang="fr-FR" sz="1200" dirty="0" err="1"/>
              <a:t>Kermadec</a:t>
            </a:r>
            <a:endParaRPr lang="fr-FR" sz="1200" dirty="0"/>
          </a:p>
          <a:p>
            <a:pPr>
              <a:spcBef>
                <a:spcPts val="0"/>
              </a:spcBef>
            </a:pPr>
            <a:r>
              <a:rPr lang="fr-FR" sz="1200" dirty="0"/>
              <a:t>MOUTOUSSAMY David </a:t>
            </a:r>
            <a:r>
              <a:rPr lang="fr-FR" sz="1200" dirty="0" err="1"/>
              <a:t>Clg</a:t>
            </a:r>
            <a:r>
              <a:rPr lang="fr-FR" sz="1200" dirty="0"/>
              <a:t> Front de Mer	  BOULA David</a:t>
            </a:r>
          </a:p>
          <a:p>
            <a:pPr>
              <a:spcBef>
                <a:spcPts val="0"/>
              </a:spcBef>
            </a:pPr>
            <a:r>
              <a:rPr lang="fr-FR" sz="1200" dirty="0"/>
              <a:t>MATHIASIN </a:t>
            </a:r>
            <a:r>
              <a:rPr lang="fr-FR" sz="1200" dirty="0" err="1"/>
              <a:t>Anicilia</a:t>
            </a:r>
            <a:r>
              <a:rPr lang="fr-FR" sz="1200" dirty="0"/>
              <a:t> </a:t>
            </a:r>
            <a:r>
              <a:rPr lang="fr-FR" sz="1200" dirty="0" err="1"/>
              <a:t>Clg</a:t>
            </a:r>
            <a:r>
              <a:rPr lang="fr-FR" sz="1200" dirty="0"/>
              <a:t> Courbaril		  </a:t>
            </a:r>
            <a:r>
              <a:rPr lang="fr-FR" sz="1200" dirty="0" err="1"/>
              <a:t>Clg</a:t>
            </a:r>
            <a:r>
              <a:rPr lang="fr-FR" sz="1200" dirty="0"/>
              <a:t> Port-Louis</a:t>
            </a:r>
          </a:p>
          <a:p>
            <a:pPr>
              <a:spcBef>
                <a:spcPts val="0"/>
              </a:spcBef>
            </a:pPr>
            <a:r>
              <a:rPr lang="fr-FR" sz="1200" dirty="0"/>
              <a:t>QUESTEL Fernand </a:t>
            </a:r>
            <a:r>
              <a:rPr lang="fr-FR" sz="1200" dirty="0" err="1"/>
              <a:t>Clg</a:t>
            </a:r>
            <a:r>
              <a:rPr lang="fr-FR" sz="1200" dirty="0"/>
              <a:t> Choisy Mireille	  SALIN Arsène</a:t>
            </a:r>
          </a:p>
          <a:p>
            <a:pPr>
              <a:spcBef>
                <a:spcPts val="0"/>
              </a:spcBef>
            </a:pPr>
            <a:r>
              <a:rPr lang="fr-FR" sz="1200" dirty="0"/>
              <a:t>FEBRISSI Jean Marc </a:t>
            </a:r>
            <a:r>
              <a:rPr lang="fr-FR" sz="1200" dirty="0" err="1"/>
              <a:t>Clg</a:t>
            </a:r>
            <a:r>
              <a:rPr lang="fr-FR" sz="1200" dirty="0"/>
              <a:t> Rémy </a:t>
            </a:r>
            <a:r>
              <a:rPr lang="fr-FR" sz="1200" dirty="0" err="1"/>
              <a:t>Naissouta</a:t>
            </a:r>
            <a:r>
              <a:rPr lang="fr-FR" sz="1200" dirty="0"/>
              <a:t>	   </a:t>
            </a:r>
            <a:r>
              <a:rPr lang="fr-FR" sz="1100" dirty="0" err="1"/>
              <a:t>Clg</a:t>
            </a:r>
            <a:r>
              <a:rPr lang="fr-FR" sz="1100" dirty="0"/>
              <a:t> Quartiers </a:t>
            </a:r>
            <a:r>
              <a:rPr lang="fr-FR" sz="1100" dirty="0" err="1"/>
              <a:t>Oléans</a:t>
            </a:r>
            <a:endParaRPr lang="fr-FR" sz="1100" dirty="0"/>
          </a:p>
          <a:p>
            <a:pPr>
              <a:spcBef>
                <a:spcPts val="0"/>
              </a:spcBef>
            </a:pPr>
            <a:r>
              <a:rPr lang="fr-FR" sz="1200" dirty="0"/>
              <a:t>TACAFRED Didier </a:t>
            </a:r>
            <a:r>
              <a:rPr lang="fr-FR" sz="1200" dirty="0" err="1"/>
              <a:t>Clg</a:t>
            </a:r>
            <a:r>
              <a:rPr lang="fr-FR" sz="1200" dirty="0"/>
              <a:t> Alexandre </a:t>
            </a:r>
            <a:r>
              <a:rPr lang="fr-FR" sz="1000" dirty="0" err="1"/>
              <a:t>Macal</a:t>
            </a:r>
            <a:r>
              <a:rPr lang="fr-FR" sz="1000" dirty="0"/>
              <a:t>       RULLE Alex/GALANTH JM</a:t>
            </a:r>
          </a:p>
          <a:p>
            <a:pPr>
              <a:spcBef>
                <a:spcPts val="0"/>
              </a:spcBef>
            </a:pPr>
            <a:r>
              <a:rPr lang="fr-FR" sz="1200" dirty="0"/>
              <a:t>BAJOT Jean-Luc </a:t>
            </a:r>
            <a:r>
              <a:rPr lang="fr-FR" sz="1200" dirty="0" err="1"/>
              <a:t>Clg</a:t>
            </a:r>
            <a:r>
              <a:rPr lang="fr-FR" sz="1200" dirty="0"/>
              <a:t> Albert </a:t>
            </a:r>
            <a:r>
              <a:rPr lang="fr-FR" sz="1200" dirty="0" err="1"/>
              <a:t>Baclet</a:t>
            </a:r>
            <a:r>
              <a:rPr lang="fr-FR" sz="1200" dirty="0"/>
              <a:t>          LPO C. ST-Georges</a:t>
            </a:r>
          </a:p>
          <a:p>
            <a:pPr>
              <a:spcBef>
                <a:spcPts val="0"/>
              </a:spcBef>
            </a:pPr>
            <a:r>
              <a:rPr lang="fr-FR" sz="1200" dirty="0"/>
              <a:t>LAKE Ortega </a:t>
            </a:r>
            <a:r>
              <a:rPr lang="fr-FR" sz="1200" dirty="0" err="1"/>
              <a:t>Clg</a:t>
            </a:r>
            <a:r>
              <a:rPr lang="fr-FR" sz="1200" dirty="0"/>
              <a:t> Monts des accords</a:t>
            </a:r>
          </a:p>
          <a:p>
            <a:pPr>
              <a:spcBef>
                <a:spcPts val="0"/>
              </a:spcBef>
            </a:pPr>
            <a:r>
              <a:rPr lang="fr-FR" sz="1200" dirty="0"/>
              <a:t>RICHARDSON Alexandre </a:t>
            </a:r>
            <a:r>
              <a:rPr lang="fr-FR" sz="1200" dirty="0" err="1"/>
              <a:t>Clg</a:t>
            </a:r>
            <a:r>
              <a:rPr lang="fr-FR" sz="1200" dirty="0"/>
              <a:t> </a:t>
            </a:r>
            <a:r>
              <a:rPr lang="fr-FR" sz="1200" dirty="0" err="1"/>
              <a:t>Soualiga</a:t>
            </a:r>
            <a:endParaRPr lang="fr-FR" sz="1200" dirty="0"/>
          </a:p>
          <a:p>
            <a:pPr>
              <a:spcBef>
                <a:spcPts val="0"/>
              </a:spcBef>
            </a:pPr>
            <a:r>
              <a:rPr lang="fr-FR" sz="1200" dirty="0"/>
              <a:t>MEZIGHECHE Kamel </a:t>
            </a:r>
            <a:r>
              <a:rPr lang="fr-FR" sz="1200" dirty="0" err="1"/>
              <a:t>Clg</a:t>
            </a:r>
            <a:r>
              <a:rPr lang="fr-FR" sz="1200" dirty="0"/>
              <a:t> Eugène </a:t>
            </a:r>
            <a:r>
              <a:rPr lang="fr-FR" sz="1200" dirty="0" err="1"/>
              <a:t>Yssap</a:t>
            </a:r>
            <a:endParaRPr lang="fr-FR" sz="1200" dirty="0"/>
          </a:p>
          <a:p>
            <a:pPr>
              <a:spcBef>
                <a:spcPts val="0"/>
              </a:spcBef>
            </a:pPr>
            <a:r>
              <a:rPr lang="fr-FR" sz="1200" dirty="0"/>
              <a:t>RECULARD Harry </a:t>
            </a:r>
            <a:r>
              <a:rPr lang="fr-FR" sz="1200" dirty="0" err="1"/>
              <a:t>Clg</a:t>
            </a:r>
            <a:r>
              <a:rPr lang="fr-FR" sz="1200" dirty="0"/>
              <a:t> Vieux-Habitants</a:t>
            </a:r>
          </a:p>
          <a:p>
            <a:pPr>
              <a:spcBef>
                <a:spcPts val="0"/>
              </a:spcBef>
            </a:pPr>
            <a:r>
              <a:rPr lang="fr-FR" sz="1200" dirty="0"/>
              <a:t>PELMARD Jean-Claude LGT </a:t>
            </a:r>
            <a:r>
              <a:rPr lang="fr-FR" sz="1200" dirty="0" err="1"/>
              <a:t>Gervile</a:t>
            </a:r>
            <a:r>
              <a:rPr lang="fr-FR" sz="1200" dirty="0"/>
              <a:t> </a:t>
            </a:r>
            <a:r>
              <a:rPr lang="fr-FR" sz="1200" dirty="0" err="1"/>
              <a:t>Réache</a:t>
            </a:r>
            <a:endParaRPr lang="fr-FR" sz="1200" dirty="0"/>
          </a:p>
          <a:p>
            <a:pPr>
              <a:spcBef>
                <a:spcPts val="0"/>
              </a:spcBef>
            </a:pPr>
            <a:r>
              <a:rPr lang="fr-FR" sz="1200" dirty="0"/>
              <a:t>SAINTE-ROSE Rudy LPO Hyacinthe </a:t>
            </a:r>
            <a:r>
              <a:rPr lang="fr-FR" sz="1200" dirty="0" err="1"/>
              <a:t>Bastareaud</a:t>
            </a:r>
            <a:endParaRPr lang="fr-FR" sz="1200" dirty="0"/>
          </a:p>
          <a:p>
            <a:pPr>
              <a:spcBef>
                <a:spcPts val="0"/>
              </a:spcBef>
            </a:pPr>
            <a:r>
              <a:rPr lang="fr-FR" sz="1200" dirty="0"/>
              <a:t>MURATET Marius LDM Archipel Guadeloupe</a:t>
            </a:r>
          </a:p>
          <a:p>
            <a:pPr>
              <a:spcBef>
                <a:spcPts val="0"/>
              </a:spcBef>
            </a:pPr>
            <a:r>
              <a:rPr lang="fr-FR" sz="1200" dirty="0"/>
              <a:t>NAGERA Maxime et ALBINA Edouard LDM B. </a:t>
            </a:r>
            <a:r>
              <a:rPr lang="fr-FR" sz="1200" dirty="0" err="1"/>
              <a:t>Juminer</a:t>
            </a:r>
            <a:endParaRPr lang="fr-FR" sz="1200" dirty="0"/>
          </a:p>
          <a:p>
            <a:pPr>
              <a:spcBef>
                <a:spcPts val="0"/>
              </a:spcBef>
            </a:pPr>
            <a:endParaRPr lang="fr-FR" sz="1200" dirty="0"/>
          </a:p>
        </p:txBody>
      </p:sp>
      <p:sp>
        <p:nvSpPr>
          <p:cNvPr id="3" name="Rectangle 2"/>
          <p:cNvSpPr/>
          <p:nvPr/>
        </p:nvSpPr>
        <p:spPr>
          <a:xfrm>
            <a:off x="5347855" y="5033818"/>
            <a:ext cx="6530878" cy="15447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solidFill>
                  <a:schemeClr val="tx1"/>
                </a:solidFill>
              </a:rPr>
              <a:t>COZEMA Philibert LP Louis </a:t>
            </a:r>
            <a:r>
              <a:rPr lang="fr-FR" sz="1100" dirty="0" err="1">
                <a:solidFill>
                  <a:schemeClr val="tx1"/>
                </a:solidFill>
              </a:rPr>
              <a:t>Delgrès</a:t>
            </a:r>
            <a:r>
              <a:rPr lang="fr-FR" sz="1100" dirty="0">
                <a:solidFill>
                  <a:schemeClr val="tx1"/>
                </a:solidFill>
              </a:rPr>
              <a:t>		OTTO Jimmy LPO Nord Gde-Terre</a:t>
            </a:r>
          </a:p>
          <a:p>
            <a:r>
              <a:rPr lang="fr-FR" sz="1100" dirty="0">
                <a:solidFill>
                  <a:schemeClr val="tx1"/>
                </a:solidFill>
              </a:rPr>
              <a:t>AGAPE Hilaire LGT Félix Proto	BIQUE Alex/ BOURGEOIS  LDM </a:t>
            </a:r>
            <a:r>
              <a:rPr lang="fr-FR" sz="1100" dirty="0" err="1">
                <a:solidFill>
                  <a:schemeClr val="tx1"/>
                </a:solidFill>
              </a:rPr>
              <a:t>Ducharmoy</a:t>
            </a:r>
            <a:endParaRPr lang="fr-FR" sz="1100" dirty="0">
              <a:solidFill>
                <a:schemeClr val="tx1"/>
              </a:solidFill>
            </a:endParaRPr>
          </a:p>
          <a:p>
            <a:r>
              <a:rPr lang="fr-FR" sz="1100" dirty="0">
                <a:solidFill>
                  <a:schemeClr val="tx1"/>
                </a:solidFill>
              </a:rPr>
              <a:t>PEDRE Patrice Citée Excellence Sportive		RICHARDSON </a:t>
            </a:r>
          </a:p>
          <a:p>
            <a:r>
              <a:rPr lang="fr-FR" sz="1100" dirty="0">
                <a:solidFill>
                  <a:schemeClr val="tx1"/>
                </a:solidFill>
              </a:rPr>
              <a:t>RAPHAN </a:t>
            </a:r>
            <a:r>
              <a:rPr lang="fr-FR" sz="1100" dirty="0" err="1">
                <a:solidFill>
                  <a:schemeClr val="tx1"/>
                </a:solidFill>
              </a:rPr>
              <a:t>Parice</a:t>
            </a:r>
            <a:r>
              <a:rPr lang="fr-FR" sz="1100" dirty="0">
                <a:solidFill>
                  <a:schemeClr val="tx1"/>
                </a:solidFill>
              </a:rPr>
              <a:t> LGT Faustin </a:t>
            </a:r>
            <a:r>
              <a:rPr lang="fr-FR" sz="1100" dirty="0" err="1">
                <a:solidFill>
                  <a:schemeClr val="tx1"/>
                </a:solidFill>
              </a:rPr>
              <a:t>Fléret</a:t>
            </a:r>
            <a:r>
              <a:rPr lang="fr-FR" sz="1100" dirty="0">
                <a:solidFill>
                  <a:schemeClr val="tx1"/>
                </a:solidFill>
              </a:rPr>
              <a:t>		MARIVAL Monique LGT Sony </a:t>
            </a:r>
            <a:r>
              <a:rPr lang="fr-FR" sz="1100" dirty="0" err="1">
                <a:solidFill>
                  <a:schemeClr val="tx1"/>
                </a:solidFill>
              </a:rPr>
              <a:t>Rupaire</a:t>
            </a:r>
            <a:endParaRPr lang="fr-FR" sz="1100" dirty="0">
              <a:solidFill>
                <a:schemeClr val="tx1"/>
              </a:solidFill>
            </a:endParaRPr>
          </a:p>
          <a:p>
            <a:r>
              <a:rPr lang="fr-FR" sz="1100" dirty="0">
                <a:solidFill>
                  <a:schemeClr val="tx1"/>
                </a:solidFill>
              </a:rPr>
              <a:t>MAGDELEINE Patrice LGT Des Droits de l’Homme   RESDEDANT </a:t>
            </a:r>
            <a:r>
              <a:rPr lang="fr-FR" sz="1100" dirty="0" err="1">
                <a:solidFill>
                  <a:schemeClr val="tx1"/>
                </a:solidFill>
              </a:rPr>
              <a:t>Jpaul</a:t>
            </a:r>
            <a:r>
              <a:rPr lang="fr-FR" sz="1100" dirty="0">
                <a:solidFill>
                  <a:schemeClr val="tx1"/>
                </a:solidFill>
              </a:rPr>
              <a:t>/ </a:t>
            </a:r>
            <a:r>
              <a:rPr lang="fr-FR" sz="1100" dirty="0" err="1">
                <a:solidFill>
                  <a:schemeClr val="tx1"/>
                </a:solidFill>
              </a:rPr>
              <a:t>Guiougou</a:t>
            </a:r>
            <a:r>
              <a:rPr lang="fr-FR" sz="1100" dirty="0">
                <a:solidFill>
                  <a:schemeClr val="tx1"/>
                </a:solidFill>
              </a:rPr>
              <a:t> PJ </a:t>
            </a:r>
            <a:r>
              <a:rPr lang="fr-FR" sz="1000" dirty="0">
                <a:solidFill>
                  <a:schemeClr val="tx1"/>
                </a:solidFill>
              </a:rPr>
              <a:t>LP G Archimède</a:t>
            </a:r>
          </a:p>
          <a:p>
            <a:r>
              <a:rPr lang="fr-FR" sz="1100" dirty="0">
                <a:solidFill>
                  <a:schemeClr val="tx1"/>
                </a:solidFill>
              </a:rPr>
              <a:t>AGLAS Darius  LPO Carnot			ORBEL </a:t>
            </a:r>
            <a:r>
              <a:rPr lang="fr-FR" sz="1100" dirty="0" err="1">
                <a:solidFill>
                  <a:schemeClr val="tx1"/>
                </a:solidFill>
              </a:rPr>
              <a:t>Joel</a:t>
            </a:r>
            <a:r>
              <a:rPr lang="fr-FR" sz="1100" dirty="0">
                <a:solidFill>
                  <a:schemeClr val="tx1"/>
                </a:solidFill>
              </a:rPr>
              <a:t> LGT J D’Essai</a:t>
            </a:r>
          </a:p>
        </p:txBody>
      </p:sp>
      <p:sp>
        <p:nvSpPr>
          <p:cNvPr id="2" name="Espace réservé du numéro de diapositive 1">
            <a:extLst>
              <a:ext uri="{FF2B5EF4-FFF2-40B4-BE49-F238E27FC236}">
                <a16:creationId xmlns:a16="http://schemas.microsoft.com/office/drawing/2014/main" id="{0824B490-1C86-FF48-A9D5-D899F2260FCD}"/>
              </a:ext>
            </a:extLst>
          </p:cNvPr>
          <p:cNvSpPr>
            <a:spLocks noGrp="1"/>
          </p:cNvSpPr>
          <p:nvPr>
            <p:ph type="sldNum" sz="quarter" idx="12"/>
          </p:nvPr>
        </p:nvSpPr>
        <p:spPr/>
        <p:txBody>
          <a:bodyPr/>
          <a:lstStyle/>
          <a:p>
            <a:fld id="{D0818B26-63FD-4371-87B1-1F5474866139}" type="slidenum">
              <a:rPr lang="fr-FR" smtClean="0"/>
              <a:pPr/>
              <a:t>37</a:t>
            </a:fld>
            <a:endParaRPr lang="fr-FR"/>
          </a:p>
        </p:txBody>
      </p:sp>
    </p:spTree>
    <p:extLst>
      <p:ext uri="{BB962C8B-B14F-4D97-AF65-F5344CB8AC3E}">
        <p14:creationId xmlns:p14="http://schemas.microsoft.com/office/powerpoint/2010/main" val="2276257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296333" y="1397000"/>
            <a:ext cx="10922000" cy="4172447"/>
          </a:xfrm>
        </p:spPr>
        <p:txBody>
          <a:bodyPr anchor="ct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MME Samantha FIATA, </a:t>
            </a:r>
          </a:p>
          <a:p>
            <a:pPr marL="0" indent="0" algn="ctr">
              <a:buNone/>
            </a:pPr>
            <a:r>
              <a:rPr lang="fr-FR" sz="2800" dirty="0">
                <a:solidFill>
                  <a:srgbClr val="C00000"/>
                </a:solidFill>
                <a:latin typeface="Arial" panose="020B0604020202020204" pitchFamily="34" charset="0"/>
                <a:cs typeface="Arial" panose="020B0604020202020204" pitchFamily="34" charset="0"/>
              </a:rPr>
              <a:t>Cheffe de Service de Prévention et Suivi des Personnels</a:t>
            </a:r>
          </a:p>
          <a:p>
            <a:pPr marL="0" indent="0" algn="ctr">
              <a:buNone/>
            </a:pPr>
            <a:endParaRPr lang="fr-FR" sz="2800" dirty="0">
              <a:solidFill>
                <a:srgbClr val="C00000"/>
              </a:solidFill>
              <a:latin typeface="Arial" panose="020B0604020202020204" pitchFamily="34" charset="0"/>
              <a:cs typeface="Arial" panose="020B0604020202020204" pitchFamily="34" charset="0"/>
            </a:endParaRPr>
          </a:p>
          <a:p>
            <a:pPr marL="0" indent="0" algn="ctr">
              <a:buNone/>
            </a:pPr>
            <a:r>
              <a:rPr lang="fr-FR" sz="3200" b="1" dirty="0">
                <a:solidFill>
                  <a:schemeClr val="accent2"/>
                </a:solidFill>
                <a:latin typeface="+mj-lt"/>
                <a:ea typeface="+mj-ea"/>
                <a:cs typeface="+mj-cs"/>
              </a:rPr>
              <a:t>Le suivi médical des personnels par la médecine</a:t>
            </a:r>
          </a:p>
          <a:p>
            <a:pPr marL="0" indent="0" algn="ctr">
              <a:buNone/>
            </a:pPr>
            <a:r>
              <a:rPr lang="fr-FR" sz="3200" b="1" dirty="0">
                <a:solidFill>
                  <a:schemeClr val="accent2"/>
                </a:solidFill>
                <a:latin typeface="+mj-lt"/>
                <a:ea typeface="+mj-ea"/>
                <a:cs typeface="+mj-cs"/>
              </a:rPr>
              <a:t> de prévention</a:t>
            </a:r>
          </a:p>
          <a:p>
            <a:pPr marL="0" indent="0" algn="ctr">
              <a:buNone/>
            </a:pPr>
            <a:endParaRPr lang="fr-FR" sz="2400" dirty="0">
              <a:solidFill>
                <a:srgbClr val="C00000"/>
              </a:solidFill>
              <a:latin typeface="Arial" panose="020B0604020202020204" pitchFamily="34" charset="0"/>
              <a:cs typeface="Arial" panose="020B0604020202020204" pitchFamily="34" charset="0"/>
            </a:endParaRPr>
          </a:p>
          <a:p>
            <a:pPr marL="0" indent="0" algn="ctr">
              <a:buNone/>
            </a:pPr>
            <a:endParaRPr lang="fr-FR" dirty="0"/>
          </a:p>
        </p:txBody>
      </p:sp>
      <p:sp>
        <p:nvSpPr>
          <p:cNvPr id="5" name="Espace réservé du numéro de diapositive 4">
            <a:extLst>
              <a:ext uri="{FF2B5EF4-FFF2-40B4-BE49-F238E27FC236}">
                <a16:creationId xmlns:a16="http://schemas.microsoft.com/office/drawing/2014/main" id="{E0F2E0CA-BBDB-0D48-B084-B3760B7F76F9}"/>
              </a:ext>
            </a:extLst>
          </p:cNvPr>
          <p:cNvSpPr>
            <a:spLocks noGrp="1"/>
          </p:cNvSpPr>
          <p:nvPr>
            <p:ph type="sldNum" sz="quarter" idx="12"/>
          </p:nvPr>
        </p:nvSpPr>
        <p:spPr/>
        <p:txBody>
          <a:bodyPr/>
          <a:lstStyle/>
          <a:p>
            <a:fld id="{D0818B26-63FD-4371-87B1-1F5474866139}" type="slidenum">
              <a:rPr lang="fr-FR" smtClean="0"/>
              <a:pPr/>
              <a:t>38</a:t>
            </a:fld>
            <a:endParaRPr lang="fr-FR"/>
          </a:p>
        </p:txBody>
      </p:sp>
    </p:spTree>
    <p:extLst>
      <p:ext uri="{BB962C8B-B14F-4D97-AF65-F5344CB8AC3E}">
        <p14:creationId xmlns:p14="http://schemas.microsoft.com/office/powerpoint/2010/main" val="1584681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8239"/>
            <a:ext cx="10185399" cy="1062808"/>
          </a:xfrm>
        </p:spPr>
        <p:txBody>
          <a:bodyPr anchor="ctr">
            <a:normAutofit/>
          </a:bodyPr>
          <a:lstStyle/>
          <a:p>
            <a:pPr algn="ctr"/>
            <a:r>
              <a:rPr lang="fr-FR" sz="2800" b="1" dirty="0">
                <a:solidFill>
                  <a:schemeClr val="accent2">
                    <a:lumMod val="75000"/>
                  </a:schemeClr>
                </a:solidFill>
                <a:latin typeface="Arial" panose="020B0604020202020204" pitchFamily="34" charset="0"/>
                <a:cs typeface="Arial" panose="020B0604020202020204" pitchFamily="34" charset="0"/>
              </a:rPr>
              <a:t>Suivi médical des personnels </a:t>
            </a:r>
            <a:br>
              <a:rPr lang="fr-FR" sz="2800" b="1" dirty="0">
                <a:solidFill>
                  <a:schemeClr val="accent2">
                    <a:lumMod val="75000"/>
                  </a:schemeClr>
                </a:solidFill>
                <a:latin typeface="Arial" panose="020B0604020202020204" pitchFamily="34" charset="0"/>
                <a:cs typeface="Arial" panose="020B0604020202020204" pitchFamily="34" charset="0"/>
              </a:rPr>
            </a:br>
            <a:r>
              <a:rPr lang="fr-FR" sz="2800" b="1" dirty="0">
                <a:solidFill>
                  <a:schemeClr val="accent2">
                    <a:lumMod val="75000"/>
                  </a:schemeClr>
                </a:solidFill>
                <a:latin typeface="Arial" panose="020B0604020202020204" pitchFamily="34" charset="0"/>
                <a:cs typeface="Arial" panose="020B0604020202020204" pitchFamily="34" charset="0"/>
              </a:rPr>
              <a:t>par la médecine de prévention</a:t>
            </a:r>
          </a:p>
        </p:txBody>
      </p:sp>
      <p:sp>
        <p:nvSpPr>
          <p:cNvPr id="3" name="Espace réservé du contenu 2"/>
          <p:cNvSpPr>
            <a:spLocks noGrp="1"/>
          </p:cNvSpPr>
          <p:nvPr>
            <p:ph idx="1"/>
          </p:nvPr>
        </p:nvSpPr>
        <p:spPr>
          <a:xfrm>
            <a:off x="982133" y="2142065"/>
            <a:ext cx="9618133" cy="3953934"/>
          </a:xfrm>
        </p:spPr>
        <p:txBody>
          <a:bodyPr anchor="ctr"/>
          <a:lstStyle/>
          <a:p>
            <a:pPr marL="400050" indent="-400050"/>
            <a:r>
              <a:rPr lang="fr-FR" sz="2400" b="1" dirty="0"/>
              <a:t>Présentation de la médecine de prévention</a:t>
            </a:r>
          </a:p>
          <a:p>
            <a:pPr marL="800100" lvl="2" indent="-400050">
              <a:spcBef>
                <a:spcPts val="1800"/>
              </a:spcBef>
            </a:pPr>
            <a:r>
              <a:rPr lang="fr-FR" sz="1800" b="1" dirty="0"/>
              <a:t>Organisation de la médecine de prévention</a:t>
            </a:r>
          </a:p>
          <a:p>
            <a:pPr marL="1200150" lvl="2" indent="-400050"/>
            <a:r>
              <a:rPr lang="fr-FR" dirty="0"/>
              <a:t>	</a:t>
            </a:r>
            <a:r>
              <a:rPr lang="fr-FR" sz="1800" dirty="0"/>
              <a:t>Cadre réglementaire général :Décret n° 82-453 du 28 mai 1982 modifié</a:t>
            </a:r>
          </a:p>
          <a:p>
            <a:pPr marL="1200150" lvl="2" indent="-400050"/>
            <a:r>
              <a:rPr lang="fr-FR" sz="1800" dirty="0"/>
              <a:t>	Organisation dans l’académie</a:t>
            </a:r>
          </a:p>
          <a:p>
            <a:pPr marL="800100" lvl="2" indent="-400050">
              <a:spcBef>
                <a:spcPts val="1800"/>
              </a:spcBef>
            </a:pPr>
            <a:r>
              <a:rPr lang="fr-FR" sz="1800" b="1" dirty="0"/>
              <a:t>Mission de surveillance médicale des personnels de la médecine de prévention (article 23)</a:t>
            </a:r>
          </a:p>
          <a:p>
            <a:pPr marL="1200150" lvl="2" indent="-400050"/>
            <a:r>
              <a:rPr lang="fr-FR" sz="1800" dirty="0"/>
              <a:t>Rôle de la médecine de prévention</a:t>
            </a:r>
          </a:p>
          <a:p>
            <a:pPr marL="1200150" lvl="2" indent="-400050"/>
            <a:r>
              <a:rPr lang="fr-FR" sz="1800" dirty="0"/>
              <a:t>Missions du médecin du travail</a:t>
            </a:r>
          </a:p>
          <a:p>
            <a:pPr marL="400050" indent="-400050">
              <a:buNone/>
            </a:pPr>
            <a:endParaRPr lang="fr-FR" dirty="0"/>
          </a:p>
          <a:p>
            <a:pPr marL="400050" indent="-400050">
              <a:buNone/>
            </a:pPr>
            <a:endParaRPr lang="fr-FR" dirty="0"/>
          </a:p>
        </p:txBody>
      </p:sp>
      <p:pic>
        <p:nvPicPr>
          <p:cNvPr id="4" name="Image 3" descr="07_logo_REGIONS%20ACA_GUADELOUPE"/>
          <p:cNvPicPr/>
          <p:nvPr/>
        </p:nvPicPr>
        <p:blipFill>
          <a:blip r:embed="rId2" cstate="print"/>
          <a:srcRect/>
          <a:stretch>
            <a:fillRect/>
          </a:stretch>
        </p:blipFill>
        <p:spPr bwMode="auto">
          <a:xfrm>
            <a:off x="244860" y="187518"/>
            <a:ext cx="1771650" cy="984250"/>
          </a:xfrm>
          <a:prstGeom prst="rect">
            <a:avLst/>
          </a:prstGeom>
          <a:noFill/>
        </p:spPr>
      </p:pic>
      <p:sp>
        <p:nvSpPr>
          <p:cNvPr id="5" name="Espace réservé du numéro de diapositive 4">
            <a:extLst>
              <a:ext uri="{FF2B5EF4-FFF2-40B4-BE49-F238E27FC236}">
                <a16:creationId xmlns:a16="http://schemas.microsoft.com/office/drawing/2014/main" id="{AC45CE96-1090-504B-A1D0-2BF687FC2E7F}"/>
              </a:ext>
            </a:extLst>
          </p:cNvPr>
          <p:cNvSpPr>
            <a:spLocks noGrp="1"/>
          </p:cNvSpPr>
          <p:nvPr>
            <p:ph type="sldNum" sz="quarter" idx="12"/>
          </p:nvPr>
        </p:nvSpPr>
        <p:spPr/>
        <p:txBody>
          <a:bodyPr/>
          <a:lstStyle/>
          <a:p>
            <a:fld id="{D0818B26-63FD-4371-87B1-1F5474866139}" type="slidenum">
              <a:rPr lang="fr-FR" smtClean="0"/>
              <a:pPr/>
              <a:t>39</a:t>
            </a:fld>
            <a:endParaRPr lang="fr-FR"/>
          </a:p>
        </p:txBody>
      </p:sp>
    </p:spTree>
    <p:extLst>
      <p:ext uri="{BB962C8B-B14F-4D97-AF65-F5344CB8AC3E}">
        <p14:creationId xmlns:p14="http://schemas.microsoft.com/office/powerpoint/2010/main" val="363668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1092719" y="1708571"/>
            <a:ext cx="9525691" cy="3881437"/>
          </a:xfrm>
        </p:spPr>
        <p:txBody>
          <a:bodyPr anchor="ct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Monsieur Dominique BERGOPSOM</a:t>
            </a:r>
          </a:p>
          <a:p>
            <a:pPr marL="0" indent="0" algn="ctr">
              <a:buNone/>
            </a:pPr>
            <a:r>
              <a:rPr lang="fr-FR" sz="2800" dirty="0">
                <a:solidFill>
                  <a:srgbClr val="C00000"/>
                </a:solidFill>
                <a:latin typeface="Arial" panose="020B0604020202020204" pitchFamily="34" charset="0"/>
                <a:cs typeface="Arial" panose="020B0604020202020204" pitchFamily="34" charset="0"/>
              </a:rPr>
              <a:t>Secrétaire Général d’Académie </a:t>
            </a:r>
          </a:p>
        </p:txBody>
      </p:sp>
      <p:sp>
        <p:nvSpPr>
          <p:cNvPr id="4" name="Espace réservé du numéro de diapositive 3">
            <a:extLst>
              <a:ext uri="{FF2B5EF4-FFF2-40B4-BE49-F238E27FC236}">
                <a16:creationId xmlns:a16="http://schemas.microsoft.com/office/drawing/2014/main" id="{9102D1CD-BB48-6248-9D5D-2B06B7DE9C95}"/>
              </a:ext>
            </a:extLst>
          </p:cNvPr>
          <p:cNvSpPr>
            <a:spLocks noGrp="1"/>
          </p:cNvSpPr>
          <p:nvPr>
            <p:ph type="sldNum" sz="quarter" idx="12"/>
          </p:nvPr>
        </p:nvSpPr>
        <p:spPr/>
        <p:txBody>
          <a:bodyPr/>
          <a:lstStyle/>
          <a:p>
            <a:fld id="{D0818B26-63FD-4371-87B1-1F5474866139}" type="slidenum">
              <a:rPr lang="fr-FR" smtClean="0"/>
              <a:pPr/>
              <a:t>4</a:t>
            </a:fld>
            <a:endParaRPr lang="fr-FR"/>
          </a:p>
        </p:txBody>
      </p:sp>
      <p:pic>
        <p:nvPicPr>
          <p:cNvPr id="5" name="Image 4" descr="07_logo_REGIONS%20ACA_GUADELOUPE">
            <a:extLst>
              <a:ext uri="{FF2B5EF4-FFF2-40B4-BE49-F238E27FC236}">
                <a16:creationId xmlns:a16="http://schemas.microsoft.com/office/drawing/2014/main" id="{E5E90BBE-2564-F349-A170-6CA1A4FFF879}"/>
              </a:ext>
            </a:extLst>
          </p:cNvPr>
          <p:cNvPicPr/>
          <p:nvPr/>
        </p:nvPicPr>
        <p:blipFill>
          <a:blip r:embed="rId2" cstate="print"/>
          <a:srcRect/>
          <a:stretch>
            <a:fillRect/>
          </a:stretch>
        </p:blipFill>
        <p:spPr bwMode="auto">
          <a:xfrm>
            <a:off x="1083365" y="221384"/>
            <a:ext cx="1788278" cy="984250"/>
          </a:xfrm>
          <a:prstGeom prst="rect">
            <a:avLst/>
          </a:prstGeom>
          <a:noFill/>
        </p:spPr>
      </p:pic>
    </p:spTree>
    <p:extLst>
      <p:ext uri="{BB962C8B-B14F-4D97-AF65-F5344CB8AC3E}">
        <p14:creationId xmlns:p14="http://schemas.microsoft.com/office/powerpoint/2010/main" val="1117196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88533" y="2236789"/>
            <a:ext cx="9711266" cy="3880773"/>
          </a:xfrm>
        </p:spPr>
        <p:txBody>
          <a:bodyPr/>
          <a:lstStyle/>
          <a:p>
            <a:r>
              <a:rPr lang="fr-FR" sz="2400" b="1" dirty="0"/>
              <a:t>Modalités de la surveillance médicale et rôle du SPSP</a:t>
            </a:r>
          </a:p>
          <a:p>
            <a:pPr>
              <a:spcBef>
                <a:spcPts val="1800"/>
              </a:spcBef>
            </a:pPr>
            <a:r>
              <a:rPr lang="fr-FR" b="1" dirty="0"/>
              <a:t>Examens périodes et visites à la demande</a:t>
            </a:r>
          </a:p>
          <a:p>
            <a:pPr lvl="1"/>
            <a:r>
              <a:rPr lang="fr-FR" sz="1800" dirty="0"/>
              <a:t>Examens périodiques </a:t>
            </a:r>
          </a:p>
          <a:p>
            <a:pPr lvl="3"/>
            <a:r>
              <a:rPr lang="fr-FR" sz="1800" dirty="0"/>
              <a:t>la visite d’information et de prévention</a:t>
            </a:r>
          </a:p>
          <a:p>
            <a:pPr lvl="3"/>
            <a:r>
              <a:rPr lang="fr-FR" sz="1800" dirty="0"/>
              <a:t>la surveillance médicale particulière</a:t>
            </a:r>
          </a:p>
          <a:p>
            <a:pPr lvl="1"/>
            <a:r>
              <a:rPr lang="fr-FR" sz="1800" dirty="0"/>
              <a:t>La visite médicale à la demande</a:t>
            </a:r>
          </a:p>
          <a:p>
            <a:pPr>
              <a:spcBef>
                <a:spcPts val="1800"/>
              </a:spcBef>
            </a:pPr>
            <a:r>
              <a:rPr lang="fr-FR" b="1" dirty="0"/>
              <a:t>Rôle du Service de Prévention et de Suivi des Personnels</a:t>
            </a:r>
          </a:p>
          <a:p>
            <a:pPr lvl="1"/>
            <a:r>
              <a:rPr lang="fr-FR" sz="1800" dirty="0"/>
              <a:t>Suivi </a:t>
            </a:r>
          </a:p>
        </p:txBody>
      </p:sp>
      <p:pic>
        <p:nvPicPr>
          <p:cNvPr id="4" name="Image 3" descr="07_logo_REGIONS%20ACA_GUADELOUPE"/>
          <p:cNvPicPr/>
          <p:nvPr/>
        </p:nvPicPr>
        <p:blipFill>
          <a:blip r:embed="rId2" cstate="print"/>
          <a:srcRect/>
          <a:stretch>
            <a:fillRect/>
          </a:stretch>
        </p:blipFill>
        <p:spPr bwMode="auto">
          <a:xfrm>
            <a:off x="206376" y="128925"/>
            <a:ext cx="1771650" cy="984250"/>
          </a:xfrm>
          <a:prstGeom prst="rect">
            <a:avLst/>
          </a:prstGeom>
          <a:noFill/>
        </p:spPr>
      </p:pic>
      <p:sp>
        <p:nvSpPr>
          <p:cNvPr id="5" name="Titre 1">
            <a:extLst>
              <a:ext uri="{FF2B5EF4-FFF2-40B4-BE49-F238E27FC236}">
                <a16:creationId xmlns:a16="http://schemas.microsoft.com/office/drawing/2014/main" id="{944B1026-F441-8243-BD4D-9B799BB84E73}"/>
              </a:ext>
            </a:extLst>
          </p:cNvPr>
          <p:cNvSpPr txBox="1">
            <a:spLocks/>
          </p:cNvSpPr>
          <p:nvPr/>
        </p:nvSpPr>
        <p:spPr>
          <a:xfrm>
            <a:off x="914400" y="317259"/>
            <a:ext cx="10185399" cy="107511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2800" b="1" dirty="0">
                <a:solidFill>
                  <a:schemeClr val="accent2">
                    <a:lumMod val="75000"/>
                  </a:schemeClr>
                </a:solidFill>
                <a:latin typeface="Arial" panose="020B0604020202020204" pitchFamily="34" charset="0"/>
                <a:cs typeface="Arial" panose="020B0604020202020204" pitchFamily="34" charset="0"/>
              </a:rPr>
              <a:t>Suivi médical des personnels </a:t>
            </a:r>
            <a:br>
              <a:rPr lang="fr-FR" sz="2800" b="1" dirty="0">
                <a:solidFill>
                  <a:schemeClr val="accent2">
                    <a:lumMod val="75000"/>
                  </a:schemeClr>
                </a:solidFill>
                <a:latin typeface="Arial" panose="020B0604020202020204" pitchFamily="34" charset="0"/>
                <a:cs typeface="Arial" panose="020B0604020202020204" pitchFamily="34" charset="0"/>
              </a:rPr>
            </a:br>
            <a:r>
              <a:rPr lang="fr-FR" sz="2800" b="1" dirty="0">
                <a:solidFill>
                  <a:schemeClr val="accent2">
                    <a:lumMod val="75000"/>
                  </a:schemeClr>
                </a:solidFill>
                <a:latin typeface="Arial" panose="020B0604020202020204" pitchFamily="34" charset="0"/>
                <a:cs typeface="Arial" panose="020B0604020202020204" pitchFamily="34" charset="0"/>
              </a:rPr>
              <a:t>par la médecine de prévention</a:t>
            </a:r>
          </a:p>
        </p:txBody>
      </p:sp>
      <p:sp>
        <p:nvSpPr>
          <p:cNvPr id="8" name="Espace réservé du numéro de diapositive 7">
            <a:extLst>
              <a:ext uri="{FF2B5EF4-FFF2-40B4-BE49-F238E27FC236}">
                <a16:creationId xmlns:a16="http://schemas.microsoft.com/office/drawing/2014/main" id="{15FA6414-F778-6C43-B293-8F26078A5A2F}"/>
              </a:ext>
            </a:extLst>
          </p:cNvPr>
          <p:cNvSpPr>
            <a:spLocks noGrp="1"/>
          </p:cNvSpPr>
          <p:nvPr>
            <p:ph type="sldNum" sz="quarter" idx="12"/>
          </p:nvPr>
        </p:nvSpPr>
        <p:spPr/>
        <p:txBody>
          <a:bodyPr/>
          <a:lstStyle/>
          <a:p>
            <a:fld id="{D0818B26-63FD-4371-87B1-1F5474866139}" type="slidenum">
              <a:rPr lang="fr-FR" smtClean="0"/>
              <a:pPr/>
              <a:t>40</a:t>
            </a:fld>
            <a:endParaRPr lang="fr-FR"/>
          </a:p>
        </p:txBody>
      </p:sp>
    </p:spTree>
    <p:extLst>
      <p:ext uri="{BB962C8B-B14F-4D97-AF65-F5344CB8AC3E}">
        <p14:creationId xmlns:p14="http://schemas.microsoft.com/office/powerpoint/2010/main" val="2167797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B74BD-68AF-7D4D-866A-86E7E05B16AE}"/>
              </a:ext>
            </a:extLst>
          </p:cNvPr>
          <p:cNvSpPr>
            <a:spLocks noGrp="1"/>
          </p:cNvSpPr>
          <p:nvPr>
            <p:ph type="title"/>
          </p:nvPr>
        </p:nvSpPr>
        <p:spPr>
          <a:xfrm>
            <a:off x="677334" y="456575"/>
            <a:ext cx="10414673" cy="1171767"/>
          </a:xfrm>
        </p:spPr>
        <p:txBody>
          <a:bodyPr>
            <a:normAutofit fontScale="90000"/>
          </a:bodyPr>
          <a:lstStyle/>
          <a:p>
            <a:pPr algn="ctr"/>
            <a:r>
              <a:rPr lang="fr-FR" dirty="0">
                <a:solidFill>
                  <a:srgbClr val="C00000"/>
                </a:solidFill>
              </a:rPr>
              <a:t>DÉBAT SUR LA MISE EN ŒUVRE </a:t>
            </a:r>
            <a:br>
              <a:rPr lang="fr-FR" dirty="0">
                <a:solidFill>
                  <a:srgbClr val="C00000"/>
                </a:solidFill>
              </a:rPr>
            </a:br>
            <a:r>
              <a:rPr lang="fr-FR" dirty="0">
                <a:solidFill>
                  <a:srgbClr val="C00000"/>
                </a:solidFill>
              </a:rPr>
              <a:t>DE LA REGLEMENTATION</a:t>
            </a:r>
            <a:endParaRPr lang="fr-FR" dirty="0"/>
          </a:p>
        </p:txBody>
      </p:sp>
      <p:sp>
        <p:nvSpPr>
          <p:cNvPr id="3" name="Sous-titre 2"/>
          <p:cNvSpPr>
            <a:spLocks noGrp="1"/>
          </p:cNvSpPr>
          <p:nvPr>
            <p:ph idx="1"/>
          </p:nvPr>
        </p:nvSpPr>
        <p:spPr>
          <a:xfrm>
            <a:off x="677334" y="1771651"/>
            <a:ext cx="11057466" cy="4269712"/>
          </a:xfrm>
        </p:spPr>
        <p:txBody>
          <a:bodyPr>
            <a:normAutofit/>
          </a:bodyPr>
          <a:lstStyle/>
          <a:p>
            <a:pPr marL="0" indent="0" algn="ctr">
              <a:buNone/>
            </a:pPr>
            <a:r>
              <a:rPr lang="fr-FR" sz="2800" b="1" u="sng" dirty="0">
                <a:solidFill>
                  <a:schemeClr val="bg2">
                    <a:lumMod val="10000"/>
                  </a:schemeClr>
                </a:solidFill>
              </a:rPr>
              <a:t>Intervenants</a:t>
            </a:r>
          </a:p>
          <a:p>
            <a:pPr marL="0" indent="0" algn="ctr">
              <a:buNone/>
            </a:pPr>
            <a:endParaRPr lang="fr-FR" sz="2800" b="1" u="sng" dirty="0">
              <a:solidFill>
                <a:schemeClr val="bg2">
                  <a:lumMod val="10000"/>
                </a:schemeClr>
              </a:solidFill>
            </a:endParaRP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 Sébastien HASSAN-DIB,  Inspecteur Santé Sécurité au travail</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 Christian LOUIS, Proviseur du Lycée Charles </a:t>
            </a:r>
            <a:r>
              <a:rPr lang="fr-FR" sz="2000" dirty="0" err="1">
                <a:solidFill>
                  <a:schemeClr val="bg2">
                    <a:lumMod val="10000"/>
                  </a:schemeClr>
                </a:solidFill>
              </a:rPr>
              <a:t>Coëffin</a:t>
            </a:r>
            <a:r>
              <a:rPr lang="fr-FR" sz="2000" dirty="0">
                <a:solidFill>
                  <a:schemeClr val="bg2">
                    <a:lumMod val="10000"/>
                  </a:schemeClr>
                </a:solidFill>
              </a:rPr>
              <a:t> Baie-Mahault</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MME Nathalie ZEBRE, Inspectrice de l’Education Nationale Circonscription Bouillante</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 Henry GATIBELZA, Coordonnateur des risques majeurs</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MME </a:t>
            </a:r>
            <a:r>
              <a:rPr lang="fr-FR" sz="2000" dirty="0" err="1">
                <a:solidFill>
                  <a:schemeClr val="bg2">
                    <a:lumMod val="10000"/>
                  </a:schemeClr>
                </a:solidFill>
              </a:rPr>
              <a:t>Glawdys</a:t>
            </a:r>
            <a:r>
              <a:rPr lang="fr-FR" sz="2000" dirty="0">
                <a:solidFill>
                  <a:schemeClr val="bg2">
                    <a:lumMod val="10000"/>
                  </a:schemeClr>
                </a:solidFill>
              </a:rPr>
              <a:t> RICHARD, Conseiller en Sécurité</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 Jimmy OTTO, Assistant de Prévention dans le second degré</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MME </a:t>
            </a:r>
            <a:r>
              <a:rPr lang="fr-FR" sz="2000" dirty="0" err="1">
                <a:solidFill>
                  <a:schemeClr val="bg2">
                    <a:lumMod val="10000"/>
                  </a:schemeClr>
                </a:solidFill>
              </a:rPr>
              <a:t>Weena</a:t>
            </a:r>
            <a:r>
              <a:rPr lang="fr-FR" sz="2000" dirty="0">
                <a:solidFill>
                  <a:schemeClr val="bg2">
                    <a:lumMod val="10000"/>
                  </a:schemeClr>
                </a:solidFill>
              </a:rPr>
              <a:t> FRANCIUS, Assistante de Prévention dans le premier degré</a:t>
            </a:r>
          </a:p>
        </p:txBody>
      </p:sp>
      <p:pic>
        <p:nvPicPr>
          <p:cNvPr id="4" name="Image 3" descr="07_logo_REGIONS%20ACA_GUADELOUPE"/>
          <p:cNvPicPr/>
          <p:nvPr/>
        </p:nvPicPr>
        <p:blipFill>
          <a:blip r:embed="rId2" cstate="print"/>
          <a:srcRect/>
          <a:stretch>
            <a:fillRect/>
          </a:stretch>
        </p:blipFill>
        <p:spPr bwMode="auto">
          <a:xfrm>
            <a:off x="117860" y="162117"/>
            <a:ext cx="1771650" cy="984250"/>
          </a:xfrm>
          <a:prstGeom prst="rect">
            <a:avLst/>
          </a:prstGeom>
          <a:noFill/>
        </p:spPr>
      </p:pic>
      <p:sp>
        <p:nvSpPr>
          <p:cNvPr id="5" name="Espace réservé du numéro de diapositive 4">
            <a:extLst>
              <a:ext uri="{FF2B5EF4-FFF2-40B4-BE49-F238E27FC236}">
                <a16:creationId xmlns:a16="http://schemas.microsoft.com/office/drawing/2014/main" id="{3B741F8E-0188-004B-9B8A-04838639797E}"/>
              </a:ext>
            </a:extLst>
          </p:cNvPr>
          <p:cNvSpPr>
            <a:spLocks noGrp="1"/>
          </p:cNvSpPr>
          <p:nvPr>
            <p:ph type="sldNum" sz="quarter" idx="12"/>
          </p:nvPr>
        </p:nvSpPr>
        <p:spPr/>
        <p:txBody>
          <a:bodyPr/>
          <a:lstStyle/>
          <a:p>
            <a:fld id="{D0818B26-63FD-4371-87B1-1F5474866139}" type="slidenum">
              <a:rPr lang="fr-FR" smtClean="0"/>
              <a:pPr/>
              <a:t>41</a:t>
            </a:fld>
            <a:endParaRPr lang="fr-FR"/>
          </a:p>
        </p:txBody>
      </p:sp>
    </p:spTree>
    <p:extLst>
      <p:ext uri="{BB962C8B-B14F-4D97-AF65-F5344CB8AC3E}">
        <p14:creationId xmlns:p14="http://schemas.microsoft.com/office/powerpoint/2010/main" val="942910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9993" y="1284384"/>
            <a:ext cx="9753600" cy="4289232"/>
          </a:xfrm>
        </p:spPr>
        <p:txBody>
          <a:bodyPr/>
          <a:lstStyle/>
          <a:p>
            <a:pPr algn="ctr"/>
            <a:r>
              <a:rPr lang="fr-FR" sz="2800" dirty="0">
                <a:solidFill>
                  <a:srgbClr val="C00000"/>
                </a:solidFill>
                <a:latin typeface="Arial" panose="020B0604020202020204" pitchFamily="34" charset="0"/>
                <a:ea typeface="+mn-ea"/>
                <a:cs typeface="Arial" panose="020B0604020202020204" pitchFamily="34" charset="0"/>
              </a:rPr>
              <a:t>Intervention de M. Sébastien Hassan-DIB, </a:t>
            </a:r>
            <a:br>
              <a:rPr lang="fr-FR" sz="2800" dirty="0">
                <a:solidFill>
                  <a:srgbClr val="C00000"/>
                </a:solidFill>
                <a:latin typeface="Arial" panose="020B0604020202020204" pitchFamily="34" charset="0"/>
                <a:ea typeface="+mn-ea"/>
                <a:cs typeface="Arial" panose="020B0604020202020204" pitchFamily="34" charset="0"/>
              </a:rPr>
            </a:br>
            <a:r>
              <a:rPr lang="fr-FR" sz="2800" dirty="0">
                <a:solidFill>
                  <a:srgbClr val="C00000"/>
                </a:solidFill>
                <a:latin typeface="Arial" panose="020B0604020202020204" pitchFamily="34" charset="0"/>
                <a:ea typeface="+mn-ea"/>
                <a:cs typeface="Arial" panose="020B0604020202020204" pitchFamily="34" charset="0"/>
              </a:rPr>
              <a:t>Inspecteur Santé Sécurité au Travail</a:t>
            </a:r>
            <a:br>
              <a:rPr lang="fr-FR" sz="2800" dirty="0">
                <a:solidFill>
                  <a:srgbClr val="C00000"/>
                </a:solidFill>
                <a:latin typeface="Arial" panose="020B0604020202020204" pitchFamily="34" charset="0"/>
                <a:ea typeface="+mn-ea"/>
                <a:cs typeface="Arial" panose="020B0604020202020204" pitchFamily="34" charset="0"/>
              </a:rPr>
            </a:br>
            <a:r>
              <a:rPr lang="fr-FR" sz="2800" dirty="0">
                <a:solidFill>
                  <a:srgbClr val="C00000"/>
                </a:solidFill>
                <a:latin typeface="Arial" panose="020B0604020202020204" pitchFamily="34" charset="0"/>
                <a:ea typeface="+mn-ea"/>
                <a:cs typeface="Arial" panose="020B0604020202020204" pitchFamily="34" charset="0"/>
              </a:rPr>
              <a:t/>
            </a:r>
            <a:br>
              <a:rPr lang="fr-FR" sz="2800" dirty="0">
                <a:solidFill>
                  <a:srgbClr val="C00000"/>
                </a:solidFill>
                <a:latin typeface="Arial" panose="020B0604020202020204" pitchFamily="34" charset="0"/>
                <a:ea typeface="+mn-ea"/>
                <a:cs typeface="Arial" panose="020B0604020202020204" pitchFamily="34" charset="0"/>
              </a:rPr>
            </a:br>
            <a:r>
              <a:rPr lang="fr-FR" sz="1400" dirty="0">
                <a:solidFill>
                  <a:srgbClr val="FF0000"/>
                </a:solidFill>
              </a:rPr>
              <a:t> </a:t>
            </a:r>
            <a:br>
              <a:rPr lang="fr-FR" sz="1400" dirty="0">
                <a:solidFill>
                  <a:srgbClr val="FF0000"/>
                </a:solidFill>
              </a:rPr>
            </a:br>
            <a:r>
              <a:rPr lang="fr-FR" sz="3200" b="1" dirty="0">
                <a:solidFill>
                  <a:schemeClr val="accent2"/>
                </a:solidFill>
              </a:rPr>
              <a:t>Rôle et missions de l’Inspecteur Santé Sécurité au Travail de l’Académie</a:t>
            </a:r>
            <a:r>
              <a:rPr lang="fr-FR" sz="2800" b="1" dirty="0">
                <a:solidFill>
                  <a:schemeClr val="accent2"/>
                </a:solidFill>
              </a:rPr>
              <a:t/>
            </a:r>
            <a:br>
              <a:rPr lang="fr-FR" sz="2800" b="1" dirty="0">
                <a:solidFill>
                  <a:schemeClr val="accent2"/>
                </a:solidFill>
              </a:rPr>
            </a:br>
            <a:endParaRPr lang="fr-FR" sz="2800" b="1" dirty="0">
              <a:solidFill>
                <a:schemeClr val="accent2"/>
              </a:solidFill>
            </a:endParaRPr>
          </a:p>
        </p:txBody>
      </p:sp>
      <p:pic>
        <p:nvPicPr>
          <p:cNvPr id="4" name="Image 3" descr="07_logo_REGIONS%20ACA_GUADELOUPE"/>
          <p:cNvPicPr/>
          <p:nvPr/>
        </p:nvPicPr>
        <p:blipFill>
          <a:blip r:embed="rId2" cstate="print"/>
          <a:srcRect/>
          <a:stretch>
            <a:fillRect/>
          </a:stretch>
        </p:blipFill>
        <p:spPr bwMode="auto">
          <a:xfrm>
            <a:off x="871393" y="229851"/>
            <a:ext cx="1771650" cy="984250"/>
          </a:xfrm>
          <a:prstGeom prst="rect">
            <a:avLst/>
          </a:prstGeom>
          <a:noFill/>
        </p:spPr>
      </p:pic>
    </p:spTree>
    <p:extLst>
      <p:ext uri="{BB962C8B-B14F-4D97-AF65-F5344CB8AC3E}">
        <p14:creationId xmlns:p14="http://schemas.microsoft.com/office/powerpoint/2010/main" val="4245864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9151" y="338667"/>
            <a:ext cx="8596668" cy="990600"/>
          </a:xfrm>
        </p:spPr>
        <p:txBody>
          <a:bodyPr anchor="ctr">
            <a:normAutofit/>
          </a:bodyPr>
          <a:lstStyle/>
          <a:p>
            <a:pPr algn="ctr"/>
            <a:r>
              <a:rPr lang="fr-FR" sz="2800" b="1" dirty="0">
                <a:solidFill>
                  <a:schemeClr val="accent2">
                    <a:lumMod val="75000"/>
                  </a:schemeClr>
                </a:solidFill>
                <a:latin typeface="Arial" panose="020B0604020202020204" pitchFamily="34" charset="0"/>
                <a:cs typeface="Arial" panose="020B0604020202020204" pitchFamily="34" charset="0"/>
              </a:rPr>
              <a:t>Champs d’action</a:t>
            </a:r>
          </a:p>
        </p:txBody>
      </p:sp>
      <p:sp>
        <p:nvSpPr>
          <p:cNvPr id="3" name="Espace réservé du contenu 2"/>
          <p:cNvSpPr>
            <a:spLocks noGrp="1"/>
          </p:cNvSpPr>
          <p:nvPr>
            <p:ph idx="1"/>
          </p:nvPr>
        </p:nvSpPr>
        <p:spPr>
          <a:xfrm>
            <a:off x="660400" y="1744133"/>
            <a:ext cx="9855200" cy="4027931"/>
          </a:xfrm>
        </p:spPr>
        <p:txBody>
          <a:bodyPr>
            <a:normAutofit/>
          </a:bodyPr>
          <a:lstStyle/>
          <a:p>
            <a:pPr marL="0" indent="0" algn="ctr">
              <a:buNone/>
            </a:pPr>
            <a:r>
              <a:rPr lang="fr-FR" sz="2000" dirty="0"/>
              <a:t>			</a:t>
            </a:r>
            <a:endParaRPr lang="fr-FR" sz="2400" dirty="0">
              <a:solidFill>
                <a:schemeClr val="accent2"/>
              </a:solidFill>
            </a:endParaRPr>
          </a:p>
          <a:p>
            <a:pPr algn="just"/>
            <a:r>
              <a:rPr lang="fr-FR" sz="2000" dirty="0"/>
              <a:t>Contrôle de conformité au travers de la vérification de l’application de l’ensemble des règles de santé et de sécurité applicable (art 3 )</a:t>
            </a:r>
          </a:p>
          <a:p>
            <a:pPr algn="just"/>
            <a:r>
              <a:rPr lang="fr-FR" sz="2000" dirty="0"/>
              <a:t>Expertise, conseil et proposition dans les domaines de l’application des règles, de la prévention des risques professionnels et l’amélioration des conditions de travail</a:t>
            </a:r>
          </a:p>
          <a:p>
            <a:pPr algn="just"/>
            <a:r>
              <a:rPr lang="fr-FR" sz="2000" dirty="0"/>
              <a:t>Participation à l’animation du réseau des conseillers de prévention. </a:t>
            </a:r>
          </a:p>
          <a:p>
            <a:pPr algn="just"/>
            <a:r>
              <a:rPr lang="fr-FR" sz="2000" dirty="0"/>
              <a:t>Donne des Avis sur les sorties scolaires</a:t>
            </a:r>
          </a:p>
          <a:p>
            <a:pPr algn="just"/>
            <a:r>
              <a:rPr lang="fr-FR" sz="2000" dirty="0"/>
              <a:t>Donne des agréments pour les plans d’eau ou autres structures</a:t>
            </a:r>
          </a:p>
          <a:p>
            <a:pPr algn="just"/>
            <a:r>
              <a:rPr lang="fr-FR" sz="2000" dirty="0"/>
              <a:t>Pilote le réseau de formateur de la Prévention des Risques Professionnels </a:t>
            </a:r>
          </a:p>
          <a:p>
            <a:pPr marL="0" indent="0">
              <a:buNone/>
            </a:pPr>
            <a:endParaRPr lang="fr-FR" dirty="0"/>
          </a:p>
        </p:txBody>
      </p:sp>
      <p:pic>
        <p:nvPicPr>
          <p:cNvPr id="4" name="Image 3" descr="07_logo_REGIONS%20ACA_GUADELOUPE"/>
          <p:cNvPicPr/>
          <p:nvPr/>
        </p:nvPicPr>
        <p:blipFill>
          <a:blip r:embed="rId2" cstate="print"/>
          <a:srcRect/>
          <a:stretch>
            <a:fillRect/>
          </a:stretch>
        </p:blipFill>
        <p:spPr bwMode="auto">
          <a:xfrm>
            <a:off x="253326" y="267709"/>
            <a:ext cx="1771650" cy="990599"/>
          </a:xfrm>
          <a:prstGeom prst="rect">
            <a:avLst/>
          </a:prstGeom>
          <a:noFill/>
        </p:spPr>
      </p:pic>
      <p:sp>
        <p:nvSpPr>
          <p:cNvPr id="5" name="Espace réservé du numéro de diapositive 4">
            <a:extLst>
              <a:ext uri="{FF2B5EF4-FFF2-40B4-BE49-F238E27FC236}">
                <a16:creationId xmlns:a16="http://schemas.microsoft.com/office/drawing/2014/main" id="{BB80AE53-4707-A341-8723-8F9061469B80}"/>
              </a:ext>
            </a:extLst>
          </p:cNvPr>
          <p:cNvSpPr>
            <a:spLocks noGrp="1"/>
          </p:cNvSpPr>
          <p:nvPr>
            <p:ph type="sldNum" sz="quarter" idx="12"/>
          </p:nvPr>
        </p:nvSpPr>
        <p:spPr/>
        <p:txBody>
          <a:bodyPr/>
          <a:lstStyle/>
          <a:p>
            <a:fld id="{D0818B26-63FD-4371-87B1-1F5474866139}" type="slidenum">
              <a:rPr lang="fr-FR" smtClean="0"/>
              <a:pPr/>
              <a:t>43</a:t>
            </a:fld>
            <a:endParaRPr lang="fr-FR"/>
          </a:p>
        </p:txBody>
      </p:sp>
    </p:spTree>
    <p:extLst>
      <p:ext uri="{BB962C8B-B14F-4D97-AF65-F5344CB8AC3E}">
        <p14:creationId xmlns:p14="http://schemas.microsoft.com/office/powerpoint/2010/main" val="2308665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4018" y="438654"/>
            <a:ext cx="8596668" cy="745066"/>
          </a:xfrm>
        </p:spPr>
        <p:txBody>
          <a:bodyPr/>
          <a:lstStyle/>
          <a:p>
            <a:pPr algn="ctr"/>
            <a:r>
              <a:rPr lang="fr-FR" sz="2800" b="1" dirty="0">
                <a:solidFill>
                  <a:schemeClr val="accent2">
                    <a:lumMod val="75000"/>
                  </a:schemeClr>
                </a:solidFill>
                <a:latin typeface="Arial" panose="020B0604020202020204" pitchFamily="34" charset="0"/>
                <a:cs typeface="Arial" panose="020B0604020202020204" pitchFamily="34" charset="0"/>
              </a:rPr>
              <a:t>Déroulement des inspections </a:t>
            </a:r>
            <a:endParaRPr lang="fr-FR" dirty="0">
              <a:solidFill>
                <a:schemeClr val="accent1"/>
              </a:solidFill>
            </a:endParaRPr>
          </a:p>
        </p:txBody>
      </p:sp>
      <p:sp>
        <p:nvSpPr>
          <p:cNvPr id="3" name="Espace réservé du contenu 2"/>
          <p:cNvSpPr>
            <a:spLocks noGrp="1"/>
          </p:cNvSpPr>
          <p:nvPr>
            <p:ph idx="1"/>
          </p:nvPr>
        </p:nvSpPr>
        <p:spPr>
          <a:xfrm>
            <a:off x="1413934" y="1905001"/>
            <a:ext cx="8596668" cy="3445932"/>
          </a:xfrm>
        </p:spPr>
        <p:txBody>
          <a:bodyPr anchor="ctr">
            <a:normAutofit/>
          </a:bodyPr>
          <a:lstStyle/>
          <a:p>
            <a:r>
              <a:rPr lang="fr-FR" sz="2000" b="1" dirty="0"/>
              <a:t>Inspection d’un établissement du premier degré</a:t>
            </a:r>
          </a:p>
          <a:p>
            <a:pPr marL="0" indent="0">
              <a:buNone/>
            </a:pPr>
            <a:r>
              <a:rPr lang="fr-FR" dirty="0"/>
              <a:t>a) une Maternelle</a:t>
            </a:r>
          </a:p>
          <a:p>
            <a:pPr marL="0" indent="0">
              <a:buNone/>
            </a:pPr>
            <a:r>
              <a:rPr lang="fr-FR" dirty="0"/>
              <a:t>b) une élémentaire</a:t>
            </a:r>
          </a:p>
          <a:p>
            <a:pPr marL="0" indent="0">
              <a:buNone/>
            </a:pPr>
            <a:endParaRPr lang="fr-FR" dirty="0"/>
          </a:p>
          <a:p>
            <a:r>
              <a:rPr lang="fr-FR" sz="2000" b="1" dirty="0"/>
              <a:t>Dans le second degré</a:t>
            </a:r>
          </a:p>
          <a:p>
            <a:pPr marL="0" indent="0">
              <a:buNone/>
            </a:pPr>
            <a:r>
              <a:rPr lang="fr-FR" dirty="0"/>
              <a:t>a) Visite d’un collège ou un lycée</a:t>
            </a:r>
          </a:p>
          <a:p>
            <a:pPr marL="0" indent="0">
              <a:buNone/>
            </a:pPr>
            <a:r>
              <a:rPr lang="fr-FR" dirty="0"/>
              <a:t>b) visite d’une infrastructure Sportive</a:t>
            </a:r>
          </a:p>
        </p:txBody>
      </p:sp>
      <p:pic>
        <p:nvPicPr>
          <p:cNvPr id="4" name="Image 3" descr="07_logo_REGIONS%20ACA_GUADELOUPE"/>
          <p:cNvPicPr/>
          <p:nvPr/>
        </p:nvPicPr>
        <p:blipFill>
          <a:blip r:embed="rId2" cstate="print"/>
          <a:srcRect/>
          <a:stretch>
            <a:fillRect/>
          </a:stretch>
        </p:blipFill>
        <p:spPr bwMode="auto">
          <a:xfrm>
            <a:off x="405726" y="267709"/>
            <a:ext cx="1771650" cy="1086957"/>
          </a:xfrm>
          <a:prstGeom prst="rect">
            <a:avLst/>
          </a:prstGeom>
          <a:noFill/>
        </p:spPr>
      </p:pic>
      <p:sp>
        <p:nvSpPr>
          <p:cNvPr id="5" name="Espace réservé du numéro de diapositive 4">
            <a:extLst>
              <a:ext uri="{FF2B5EF4-FFF2-40B4-BE49-F238E27FC236}">
                <a16:creationId xmlns:a16="http://schemas.microsoft.com/office/drawing/2014/main" id="{DD7B168E-73E7-8149-BF3A-FC35DDB67764}"/>
              </a:ext>
            </a:extLst>
          </p:cNvPr>
          <p:cNvSpPr>
            <a:spLocks noGrp="1"/>
          </p:cNvSpPr>
          <p:nvPr>
            <p:ph type="sldNum" sz="quarter" idx="12"/>
          </p:nvPr>
        </p:nvSpPr>
        <p:spPr/>
        <p:txBody>
          <a:bodyPr/>
          <a:lstStyle/>
          <a:p>
            <a:fld id="{D0818B26-63FD-4371-87B1-1F5474866139}" type="slidenum">
              <a:rPr lang="fr-FR" smtClean="0"/>
              <a:pPr/>
              <a:t>44</a:t>
            </a:fld>
            <a:endParaRPr lang="fr-FR"/>
          </a:p>
        </p:txBody>
      </p:sp>
    </p:spTree>
    <p:extLst>
      <p:ext uri="{BB962C8B-B14F-4D97-AF65-F5344CB8AC3E}">
        <p14:creationId xmlns:p14="http://schemas.microsoft.com/office/powerpoint/2010/main" val="2540064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425691" y="1389889"/>
            <a:ext cx="10152224" cy="5382676"/>
          </a:xfrm>
        </p:spPr>
        <p:txBody>
          <a:bodyPr anchor="ctr">
            <a:normAutofit/>
          </a:bodyP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Mme Nathalie ZEBRE, Inspectrice de l’Education Nationale dans le premier degré, circonscription de Bouillante </a:t>
            </a:r>
          </a:p>
          <a:p>
            <a:pPr marL="0" indent="0" algn="ctr">
              <a:buNone/>
            </a:pPr>
            <a:r>
              <a:rPr lang="fr-FR" sz="2800" dirty="0">
                <a:solidFill>
                  <a:srgbClr val="C00000"/>
                </a:solidFill>
                <a:latin typeface="Arial" panose="020B0604020202020204" pitchFamily="34" charset="0"/>
                <a:cs typeface="Arial" panose="020B0604020202020204" pitchFamily="34" charset="0"/>
              </a:rPr>
              <a:t>et de</a:t>
            </a:r>
          </a:p>
          <a:p>
            <a:pPr marL="0" indent="0" algn="ctr">
              <a:buNone/>
            </a:pPr>
            <a:r>
              <a:rPr lang="fr-FR" sz="2800" dirty="0">
                <a:solidFill>
                  <a:srgbClr val="C00000"/>
                </a:solidFill>
                <a:latin typeface="Arial" panose="020B0604020202020204" pitchFamily="34" charset="0"/>
                <a:cs typeface="Arial" panose="020B0604020202020204" pitchFamily="34" charset="0"/>
              </a:rPr>
              <a:t>M. Christian Louis,</a:t>
            </a:r>
          </a:p>
          <a:p>
            <a:pPr marL="0" indent="0" algn="ctr">
              <a:buNone/>
            </a:pPr>
            <a:r>
              <a:rPr lang="fr-FR" sz="2800" dirty="0">
                <a:solidFill>
                  <a:srgbClr val="C00000"/>
                </a:solidFill>
                <a:latin typeface="Arial" panose="020B0604020202020204" pitchFamily="34" charset="0"/>
                <a:cs typeface="Arial" panose="020B0604020202020204" pitchFamily="34" charset="0"/>
              </a:rPr>
              <a:t> Proviseur du Lycée Charles </a:t>
            </a:r>
            <a:r>
              <a:rPr lang="fr-FR" sz="2800" dirty="0" err="1">
                <a:solidFill>
                  <a:srgbClr val="C00000"/>
                </a:solidFill>
                <a:latin typeface="Arial" panose="020B0604020202020204" pitchFamily="34" charset="0"/>
                <a:cs typeface="Arial" panose="020B0604020202020204" pitchFamily="34" charset="0"/>
              </a:rPr>
              <a:t>Coëffin</a:t>
            </a:r>
            <a:r>
              <a:rPr lang="fr-FR" sz="2800" dirty="0">
                <a:solidFill>
                  <a:srgbClr val="C00000"/>
                </a:solidFill>
                <a:latin typeface="Arial" panose="020B0604020202020204" pitchFamily="34" charset="0"/>
                <a:cs typeface="Arial" panose="020B0604020202020204" pitchFamily="34" charset="0"/>
              </a:rPr>
              <a:t> de Baie-Mahault</a:t>
            </a:r>
          </a:p>
          <a:p>
            <a:pPr marL="0" indent="0" algn="ctr">
              <a:buNone/>
            </a:pPr>
            <a:endParaRPr lang="fr-FR" sz="1400" dirty="0">
              <a:solidFill>
                <a:srgbClr val="C00000"/>
              </a:solidFill>
              <a:latin typeface="Arial" panose="020B0604020202020204" pitchFamily="34" charset="0"/>
              <a:cs typeface="Arial" panose="020B0604020202020204" pitchFamily="34" charset="0"/>
            </a:endParaRPr>
          </a:p>
          <a:p>
            <a:pPr marL="0" indent="0" algn="ctr">
              <a:buNone/>
            </a:pPr>
            <a:r>
              <a:rPr lang="fr-FR" sz="3200" b="1" dirty="0">
                <a:solidFill>
                  <a:schemeClr val="accent2"/>
                </a:solidFill>
                <a:latin typeface="+mj-lt"/>
                <a:ea typeface="+mj-ea"/>
                <a:cs typeface="+mj-cs"/>
              </a:rPr>
              <a:t>La responsabilité du chef de service / Les actions de proximité mises en œuvre</a:t>
            </a:r>
          </a:p>
          <a:p>
            <a:pPr marL="0" indent="0" algn="ctr">
              <a:buNone/>
            </a:pPr>
            <a:endParaRPr lang="fr-FR" sz="3200" b="1" dirty="0">
              <a:solidFill>
                <a:schemeClr val="accent2"/>
              </a:solidFill>
              <a:latin typeface="+mj-lt"/>
              <a:ea typeface="+mj-ea"/>
              <a:cs typeface="+mj-cs"/>
            </a:endParaRPr>
          </a:p>
          <a:p>
            <a:pPr marL="0" indent="0" algn="ctr">
              <a:buNone/>
            </a:pPr>
            <a:endParaRPr lang="fr-FR" dirty="0"/>
          </a:p>
        </p:txBody>
      </p:sp>
      <p:sp>
        <p:nvSpPr>
          <p:cNvPr id="2" name="Espace réservé du numéro de diapositive 1">
            <a:extLst>
              <a:ext uri="{FF2B5EF4-FFF2-40B4-BE49-F238E27FC236}">
                <a16:creationId xmlns:a16="http://schemas.microsoft.com/office/drawing/2014/main" id="{99DE02B9-8AA1-F74F-913E-3185BC264EDB}"/>
              </a:ext>
            </a:extLst>
          </p:cNvPr>
          <p:cNvSpPr>
            <a:spLocks noGrp="1"/>
          </p:cNvSpPr>
          <p:nvPr>
            <p:ph type="sldNum" sz="quarter" idx="12"/>
          </p:nvPr>
        </p:nvSpPr>
        <p:spPr/>
        <p:txBody>
          <a:bodyPr/>
          <a:lstStyle/>
          <a:p>
            <a:fld id="{D0818B26-63FD-4371-87B1-1F5474866139}" type="slidenum">
              <a:rPr lang="fr-FR" smtClean="0"/>
              <a:pPr/>
              <a:t>45</a:t>
            </a:fld>
            <a:endParaRPr lang="fr-FR"/>
          </a:p>
        </p:txBody>
      </p:sp>
    </p:spTree>
    <p:extLst>
      <p:ext uri="{BB962C8B-B14F-4D97-AF65-F5344CB8AC3E}">
        <p14:creationId xmlns:p14="http://schemas.microsoft.com/office/powerpoint/2010/main" val="927430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52FE3BF-DAB1-BB45-B935-F1D174AD9E26}"/>
              </a:ext>
            </a:extLst>
          </p:cNvPr>
          <p:cNvSpPr>
            <a:spLocks noGrp="1"/>
          </p:cNvSpPr>
          <p:nvPr>
            <p:ph type="title"/>
          </p:nvPr>
        </p:nvSpPr>
        <p:spPr>
          <a:xfrm>
            <a:off x="2075776" y="374842"/>
            <a:ext cx="8596668" cy="1320800"/>
          </a:xfrm>
        </p:spPr>
        <p:txBody>
          <a:bodyPr>
            <a:normAutofit fontScale="90000"/>
          </a:bodyPr>
          <a:lstStyle/>
          <a:p>
            <a:pPr algn="ctr"/>
            <a:r>
              <a:rPr lang="fr-FR" b="1" dirty="0">
                <a:solidFill>
                  <a:schemeClr val="accent2">
                    <a:lumMod val="75000"/>
                  </a:schemeClr>
                </a:solidFill>
                <a:latin typeface="Arial" panose="020B0604020202020204" pitchFamily="34" charset="0"/>
                <a:cs typeface="Arial" panose="020B0604020202020204" pitchFamily="34" charset="0"/>
              </a:rPr>
              <a:t>La responsabilité du chef de service / </a:t>
            </a:r>
            <a:br>
              <a:rPr lang="fr-FR" b="1" dirty="0">
                <a:solidFill>
                  <a:schemeClr val="accent2">
                    <a:lumMod val="75000"/>
                  </a:schemeClr>
                </a:solidFill>
                <a:latin typeface="Arial" panose="020B0604020202020204" pitchFamily="34" charset="0"/>
                <a:cs typeface="Arial" panose="020B0604020202020204" pitchFamily="34" charset="0"/>
              </a:rPr>
            </a:br>
            <a:r>
              <a:rPr lang="fr-FR" b="1" dirty="0">
                <a:solidFill>
                  <a:schemeClr val="accent2">
                    <a:lumMod val="75000"/>
                  </a:schemeClr>
                </a:solidFill>
                <a:latin typeface="Arial" panose="020B0604020202020204" pitchFamily="34" charset="0"/>
                <a:cs typeface="Arial" panose="020B0604020202020204" pitchFamily="34" charset="0"/>
              </a:rPr>
              <a:t>Les actions de proximité mises en œuvre</a:t>
            </a:r>
            <a:br>
              <a:rPr lang="fr-FR" b="1" dirty="0">
                <a:solidFill>
                  <a:schemeClr val="accent2">
                    <a:lumMod val="75000"/>
                  </a:schemeClr>
                </a:solidFill>
                <a:latin typeface="Arial" panose="020B0604020202020204" pitchFamily="34" charset="0"/>
                <a:cs typeface="Arial" panose="020B0604020202020204" pitchFamily="34" charset="0"/>
              </a:rPr>
            </a:br>
            <a:endParaRPr lang="fr-FR" dirty="0"/>
          </a:p>
        </p:txBody>
      </p:sp>
      <p:pic>
        <p:nvPicPr>
          <p:cNvPr id="4" name="Image 3" descr="07_logo_REGIONS%20ACA_GUADELOUPE"/>
          <p:cNvPicPr/>
          <p:nvPr/>
        </p:nvPicPr>
        <p:blipFill>
          <a:blip r:embed="rId2" cstate="print"/>
          <a:srcRect/>
          <a:stretch>
            <a:fillRect/>
          </a:stretch>
        </p:blipFill>
        <p:spPr bwMode="auto">
          <a:xfrm>
            <a:off x="304126" y="145184"/>
            <a:ext cx="1771650" cy="984250"/>
          </a:xfrm>
          <a:prstGeom prst="rect">
            <a:avLst/>
          </a:prstGeom>
          <a:noFill/>
        </p:spPr>
      </p:pic>
      <p:sp>
        <p:nvSpPr>
          <p:cNvPr id="2" name="Rectangle 1"/>
          <p:cNvSpPr/>
          <p:nvPr/>
        </p:nvSpPr>
        <p:spPr>
          <a:xfrm>
            <a:off x="572655" y="2182505"/>
            <a:ext cx="9790545" cy="2492990"/>
          </a:xfrm>
          <a:prstGeom prst="rect">
            <a:avLst/>
          </a:prstGeom>
        </p:spPr>
        <p:txBody>
          <a:bodyPr wrap="square" anchor="ctr">
            <a:spAutoFit/>
          </a:bodyPr>
          <a:lstStyle/>
          <a:p>
            <a:pPr algn="just"/>
            <a:r>
              <a:rPr lang="fr-FR" dirty="0">
                <a:latin typeface="Arial" panose="020B0604020202020204" pitchFamily="34" charset="0"/>
                <a:ea typeface="Times New Roman" panose="02020603050405020304" pitchFamily="18" charset="0"/>
              </a:rPr>
              <a:t>	</a:t>
            </a:r>
          </a:p>
          <a:p>
            <a:pPr algn="just"/>
            <a:endParaRPr lang="fr-FR" dirty="0">
              <a:latin typeface="Arial" panose="020B0604020202020204" pitchFamily="34" charset="0"/>
              <a:ea typeface="Times New Roman" panose="02020603050405020304" pitchFamily="18" charset="0"/>
            </a:endParaRPr>
          </a:p>
          <a:p>
            <a:pPr algn="just"/>
            <a:r>
              <a:rPr lang="fr-FR" dirty="0">
                <a:latin typeface="Arial" panose="020B0604020202020204" pitchFamily="34" charset="0"/>
                <a:ea typeface="Times New Roman" panose="02020603050405020304" pitchFamily="18" charset="0"/>
              </a:rPr>
              <a:t>	</a:t>
            </a:r>
            <a:r>
              <a:rPr lang="fr-FR" sz="2000" dirty="0">
                <a:solidFill>
                  <a:schemeClr val="tx1">
                    <a:lumMod val="75000"/>
                    <a:lumOff val="25000"/>
                  </a:schemeClr>
                </a:solidFill>
              </a:rPr>
              <a:t>Les établissements publics locaux d'enseignement (EPLE) sont des lieux de 	travail soumis à la réglementation qui s'impose à tous les lieux d'exercices 	professionnels. </a:t>
            </a:r>
          </a:p>
          <a:p>
            <a:pPr algn="just"/>
            <a:r>
              <a:rPr lang="fr-FR" sz="2000" dirty="0">
                <a:solidFill>
                  <a:schemeClr val="tx1">
                    <a:lumMod val="75000"/>
                    <a:lumOff val="25000"/>
                  </a:schemeClr>
                </a:solidFill>
              </a:rPr>
              <a:t>	En charge de la sécurité des biens et des personnes, le chef d'établissement 	conduit alors une politique de prévention, de maîtrise et de réduction des 	risques. </a:t>
            </a:r>
          </a:p>
        </p:txBody>
      </p:sp>
      <p:sp>
        <p:nvSpPr>
          <p:cNvPr id="6" name="Espace réservé du numéro de diapositive 5">
            <a:extLst>
              <a:ext uri="{FF2B5EF4-FFF2-40B4-BE49-F238E27FC236}">
                <a16:creationId xmlns:a16="http://schemas.microsoft.com/office/drawing/2014/main" id="{06C9430C-48D6-B241-B52B-A889B8AEA05C}"/>
              </a:ext>
            </a:extLst>
          </p:cNvPr>
          <p:cNvSpPr>
            <a:spLocks noGrp="1"/>
          </p:cNvSpPr>
          <p:nvPr>
            <p:ph type="sldNum" sz="quarter" idx="12"/>
          </p:nvPr>
        </p:nvSpPr>
        <p:spPr/>
        <p:txBody>
          <a:bodyPr/>
          <a:lstStyle/>
          <a:p>
            <a:fld id="{D0818B26-63FD-4371-87B1-1F5474866139}" type="slidenum">
              <a:rPr lang="fr-FR" smtClean="0"/>
              <a:pPr/>
              <a:t>46</a:t>
            </a:fld>
            <a:endParaRPr lang="fr-FR"/>
          </a:p>
        </p:txBody>
      </p:sp>
    </p:spTree>
    <p:extLst>
      <p:ext uri="{BB962C8B-B14F-4D97-AF65-F5344CB8AC3E}">
        <p14:creationId xmlns:p14="http://schemas.microsoft.com/office/powerpoint/2010/main" val="1671714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5B19FA-DA6B-1B43-A429-3733343FC1E3}"/>
              </a:ext>
            </a:extLst>
          </p:cNvPr>
          <p:cNvSpPr>
            <a:spLocks noGrp="1"/>
          </p:cNvSpPr>
          <p:nvPr>
            <p:ph type="title"/>
          </p:nvPr>
        </p:nvSpPr>
        <p:spPr>
          <a:xfrm>
            <a:off x="1879601" y="192013"/>
            <a:ext cx="8596668" cy="817418"/>
          </a:xfrm>
        </p:spPr>
        <p:txBody>
          <a:bodyPr/>
          <a:lstStyle/>
          <a:p>
            <a:pPr algn="ctr"/>
            <a:r>
              <a:rPr lang="fr-FR" b="1" dirty="0">
                <a:solidFill>
                  <a:schemeClr val="accent2"/>
                </a:solidFill>
                <a:latin typeface="Arial" panose="020B0604020202020204" pitchFamily="34" charset="0"/>
                <a:ea typeface="Calibri" panose="020F0502020204030204" pitchFamily="34" charset="0"/>
                <a:cs typeface="Arial" panose="020B0604020202020204" pitchFamily="34" charset="0"/>
              </a:rPr>
              <a:t>Le cadre juridique</a:t>
            </a:r>
            <a:endParaRPr lang="fr-FR" dirty="0"/>
          </a:p>
        </p:txBody>
      </p:sp>
      <p:pic>
        <p:nvPicPr>
          <p:cNvPr id="4" name="Image 3" descr="07_logo_REGIONS%20ACA_GUADELOUPE"/>
          <p:cNvPicPr/>
          <p:nvPr/>
        </p:nvPicPr>
        <p:blipFill>
          <a:blip r:embed="rId2" cstate="print"/>
          <a:srcRect/>
          <a:stretch>
            <a:fillRect/>
          </a:stretch>
        </p:blipFill>
        <p:spPr bwMode="auto">
          <a:xfrm>
            <a:off x="455805" y="192013"/>
            <a:ext cx="1771650" cy="984250"/>
          </a:xfrm>
          <a:prstGeom prst="rect">
            <a:avLst/>
          </a:prstGeom>
          <a:noFill/>
        </p:spPr>
      </p:pic>
      <p:sp>
        <p:nvSpPr>
          <p:cNvPr id="5" name="Rectangle 4"/>
          <p:cNvSpPr/>
          <p:nvPr/>
        </p:nvSpPr>
        <p:spPr>
          <a:xfrm>
            <a:off x="968736" y="1508320"/>
            <a:ext cx="10254527" cy="4928850"/>
          </a:xfrm>
          <a:prstGeom prst="rect">
            <a:avLst/>
          </a:prstGeom>
        </p:spPr>
        <p:txBody>
          <a:bodyPr wrap="square">
            <a:spAutoFit/>
          </a:bodyPr>
          <a:lstStyle/>
          <a:p>
            <a:pPr algn="just"/>
            <a:r>
              <a:rPr lang="fr-FR" b="1" dirty="0">
                <a:solidFill>
                  <a:schemeClr val="tx1">
                    <a:lumMod val="75000"/>
                    <a:lumOff val="25000"/>
                  </a:schemeClr>
                </a:solidFill>
              </a:rPr>
              <a:t>Le code de l’éducation</a:t>
            </a:r>
            <a:r>
              <a:rPr lang="fr-FR" dirty="0">
                <a:solidFill>
                  <a:schemeClr val="tx1">
                    <a:lumMod val="75000"/>
                    <a:lumOff val="25000"/>
                  </a:schemeClr>
                </a:solidFill>
              </a:rPr>
              <a:t> </a:t>
            </a:r>
            <a:r>
              <a:rPr lang="fr-FR" dirty="0">
                <a:solidFill>
                  <a:srgbClr val="00B0F0"/>
                </a:solidFill>
              </a:rPr>
              <a:t>(</a:t>
            </a:r>
            <a:r>
              <a:rPr lang="fr-FR" dirty="0">
                <a:solidFill>
                  <a:srgbClr val="00B0F0"/>
                </a:solidFill>
                <a:hlinkClick r:id="rId3">
                  <a:extLst>
                    <a:ext uri="{A12FA001-AC4F-418D-AE19-62706E023703}">
                      <ahyp:hlinkClr xmlns:ahyp="http://schemas.microsoft.com/office/drawing/2018/hyperlinkcolor" xmlns="" val="tx"/>
                    </a:ext>
                  </a:extLst>
                </a:hlinkClick>
              </a:rPr>
              <a:t>art R421-10</a:t>
            </a:r>
            <a:r>
              <a:rPr lang="fr-FR" dirty="0">
                <a:solidFill>
                  <a:srgbClr val="00B0F0"/>
                </a:solidFill>
              </a:rPr>
              <a:t>) </a:t>
            </a:r>
            <a:r>
              <a:rPr lang="fr-FR" dirty="0">
                <a:solidFill>
                  <a:schemeClr val="tx1">
                    <a:lumMod val="75000"/>
                    <a:lumOff val="25000"/>
                  </a:schemeClr>
                </a:solidFill>
              </a:rPr>
              <a:t>désigne clairement le chef d’EPLE comme premier responsable de la sécurité dans l’établissement…</a:t>
            </a:r>
          </a:p>
          <a:p>
            <a:pPr algn="just">
              <a:lnSpc>
                <a:spcPct val="107000"/>
              </a:lnSpc>
              <a:spcAft>
                <a:spcPts val="800"/>
              </a:spcAft>
            </a:pPr>
            <a:r>
              <a:rPr lang="fr-FR" dirty="0">
                <a:solidFill>
                  <a:schemeClr val="tx1">
                    <a:lumMod val="75000"/>
                    <a:lumOff val="25000"/>
                  </a:schemeClr>
                </a:solidFill>
              </a:rPr>
              <a:t>« en qualité de représentant de l’Etat au sein de l’établissement, le chef d'établissement (...) prend 	toutes 	dispositions, en liaison avec les autorités administratives compétentes, pour assurer la sécurité des personnes et des biens, l'hygiène et la salubrité de l'établissement ».</a:t>
            </a:r>
          </a:p>
          <a:p>
            <a:pPr algn="just">
              <a:lnSpc>
                <a:spcPct val="107000"/>
              </a:lnSpc>
              <a:spcAft>
                <a:spcPts val="800"/>
              </a:spcAft>
            </a:pPr>
            <a:endParaRPr lang="fr-FR" sz="800" b="1" dirty="0">
              <a:solidFill>
                <a:schemeClr val="tx1">
                  <a:lumMod val="75000"/>
                  <a:lumOff val="25000"/>
                </a:schemeClr>
              </a:solidFill>
            </a:endParaRPr>
          </a:p>
          <a:p>
            <a:pPr algn="just">
              <a:lnSpc>
                <a:spcPct val="107000"/>
              </a:lnSpc>
              <a:spcAft>
                <a:spcPts val="800"/>
              </a:spcAft>
            </a:pPr>
            <a:r>
              <a:rPr lang="fr-FR" b="1" dirty="0">
                <a:solidFill>
                  <a:schemeClr val="tx1">
                    <a:lumMod val="75000"/>
                    <a:lumOff val="25000"/>
                  </a:schemeClr>
                </a:solidFill>
              </a:rPr>
              <a:t>Le chef d’établissement et la prévention des risques</a:t>
            </a:r>
            <a:r>
              <a:rPr lang="fr-FR" dirty="0">
                <a:solidFill>
                  <a:schemeClr val="tx1">
                    <a:lumMod val="75000"/>
                    <a:lumOff val="25000"/>
                  </a:schemeClr>
                </a:solidFill>
              </a:rPr>
              <a:t>  </a:t>
            </a:r>
          </a:p>
          <a:p>
            <a:pPr algn="just">
              <a:lnSpc>
                <a:spcPct val="107000"/>
              </a:lnSpc>
              <a:spcAft>
                <a:spcPts val="800"/>
              </a:spcAft>
            </a:pPr>
            <a:r>
              <a:rPr lang="fr-FR" dirty="0">
                <a:solidFill>
                  <a:schemeClr val="tx1">
                    <a:lumMod val="75000"/>
                    <a:lumOff val="25000"/>
                  </a:schemeClr>
                </a:solidFill>
              </a:rPr>
              <a:t>Le chef d’établissement doit veiller au bon 	état des lieux. Pour ce faire, il doit faire procéder à des contrôles périodiques par des organismes d’expertise extérieurs à l’établissement, </a:t>
            </a:r>
          </a:p>
          <a:p>
            <a:pPr algn="just">
              <a:lnSpc>
                <a:spcPct val="107000"/>
              </a:lnSpc>
              <a:spcAft>
                <a:spcPts val="800"/>
              </a:spcAft>
            </a:pPr>
            <a:endParaRPr lang="fr-FR" sz="800" b="1" dirty="0">
              <a:solidFill>
                <a:schemeClr val="tx1">
                  <a:lumMod val="75000"/>
                  <a:lumOff val="25000"/>
                </a:schemeClr>
              </a:solidFill>
            </a:endParaRPr>
          </a:p>
          <a:p>
            <a:pPr algn="just">
              <a:lnSpc>
                <a:spcPct val="107000"/>
              </a:lnSpc>
              <a:spcAft>
                <a:spcPts val="800"/>
              </a:spcAft>
            </a:pPr>
            <a:r>
              <a:rPr lang="fr-FR" b="1" dirty="0">
                <a:solidFill>
                  <a:schemeClr val="tx1">
                    <a:lumMod val="75000"/>
                    <a:lumOff val="25000"/>
                  </a:schemeClr>
                </a:solidFill>
              </a:rPr>
              <a:t>Le chef d’établissement face au risque avéré</a:t>
            </a:r>
          </a:p>
          <a:p>
            <a:pPr algn="just">
              <a:lnSpc>
                <a:spcPct val="107000"/>
              </a:lnSpc>
              <a:spcAft>
                <a:spcPts val="800"/>
              </a:spcAft>
            </a:pPr>
            <a:r>
              <a:rPr lang="fr-FR" dirty="0">
                <a:solidFill>
                  <a:schemeClr val="tx1">
                    <a:lumMod val="75000"/>
                    <a:lumOff val="25000"/>
                  </a:schemeClr>
                </a:solidFill>
              </a:rPr>
              <a:t>En cas de désordre, de défectuosité ou de manquement à la sécurité affectant, dans l’enceinte de l’établissement, des immeubles ou des biens mobiliers, le chef d’établissement a l’obligation d’alerter immédiatement la collectivité territoriale propriétaire et de lui demander de bien vouloir faire procéder aux réparations, consolidations ou remplacements nécessaires</a:t>
            </a:r>
          </a:p>
        </p:txBody>
      </p:sp>
      <p:sp>
        <p:nvSpPr>
          <p:cNvPr id="8" name="Espace réservé du numéro de diapositive 7">
            <a:extLst>
              <a:ext uri="{FF2B5EF4-FFF2-40B4-BE49-F238E27FC236}">
                <a16:creationId xmlns:a16="http://schemas.microsoft.com/office/drawing/2014/main" id="{0359D12C-444C-7D4D-AE35-FDDC79944F8F}"/>
              </a:ext>
            </a:extLst>
          </p:cNvPr>
          <p:cNvSpPr>
            <a:spLocks noGrp="1"/>
          </p:cNvSpPr>
          <p:nvPr>
            <p:ph type="sldNum" sz="quarter" idx="12"/>
          </p:nvPr>
        </p:nvSpPr>
        <p:spPr/>
        <p:txBody>
          <a:bodyPr/>
          <a:lstStyle/>
          <a:p>
            <a:fld id="{D0818B26-63FD-4371-87B1-1F5474866139}" type="slidenum">
              <a:rPr lang="fr-FR" smtClean="0"/>
              <a:pPr/>
              <a:t>47</a:t>
            </a:fld>
            <a:endParaRPr lang="fr-FR"/>
          </a:p>
        </p:txBody>
      </p:sp>
    </p:spTree>
    <p:extLst>
      <p:ext uri="{BB962C8B-B14F-4D97-AF65-F5344CB8AC3E}">
        <p14:creationId xmlns:p14="http://schemas.microsoft.com/office/powerpoint/2010/main" val="234231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DE055DA-5043-D249-9768-CA54867B9635}"/>
              </a:ext>
            </a:extLst>
          </p:cNvPr>
          <p:cNvSpPr>
            <a:spLocks noGrp="1"/>
          </p:cNvSpPr>
          <p:nvPr>
            <p:ph type="title"/>
          </p:nvPr>
        </p:nvSpPr>
        <p:spPr>
          <a:xfrm>
            <a:off x="1940406" y="357159"/>
            <a:ext cx="8596668" cy="745066"/>
          </a:xfrm>
        </p:spPr>
        <p:txBody>
          <a:bodyPr>
            <a:normAutofit fontScale="90000"/>
          </a:bodyPr>
          <a:lstStyle/>
          <a:p>
            <a:pPr algn="ctr"/>
            <a:r>
              <a:rPr lang="fr-FR" b="1" dirty="0">
                <a:solidFill>
                  <a:schemeClr val="accent2"/>
                </a:solidFill>
                <a:latin typeface="Arial" panose="020B0604020202020204" pitchFamily="34" charset="0"/>
                <a:ea typeface="Calibri" panose="020F0502020204030204" pitchFamily="34" charset="0"/>
                <a:cs typeface="Arial" panose="020B0604020202020204" pitchFamily="34" charset="0"/>
              </a:rPr>
              <a:t>Les obligations</a:t>
            </a:r>
            <a:r>
              <a:rPr lang="fr-FR" dirty="0">
                <a:solidFill>
                  <a:schemeClr val="accent2"/>
                </a:solidFill>
                <a:latin typeface="Arial" panose="020B0604020202020204" pitchFamily="34" charset="0"/>
                <a:ea typeface="Calibri" panose="020F0502020204030204" pitchFamily="34" charset="0"/>
                <a:cs typeface="Arial" panose="020B0604020202020204" pitchFamily="34" charset="0"/>
              </a:rPr>
              <a:t/>
            </a:r>
            <a:br>
              <a:rPr lang="fr-FR" dirty="0">
                <a:solidFill>
                  <a:schemeClr val="accent2"/>
                </a:solidFill>
                <a:latin typeface="Arial" panose="020B0604020202020204" pitchFamily="34" charset="0"/>
                <a:ea typeface="Calibri" panose="020F0502020204030204" pitchFamily="34" charset="0"/>
                <a:cs typeface="Arial" panose="020B0604020202020204" pitchFamily="34" charset="0"/>
              </a:rPr>
            </a:br>
            <a:endParaRPr lang="fr-FR" dirty="0"/>
          </a:p>
        </p:txBody>
      </p:sp>
      <p:pic>
        <p:nvPicPr>
          <p:cNvPr id="4" name="Image 3" descr="07_logo_REGIONS%20ACA_GUADELOUPE"/>
          <p:cNvPicPr/>
          <p:nvPr/>
        </p:nvPicPr>
        <p:blipFill>
          <a:blip r:embed="rId2" cstate="print"/>
          <a:srcRect/>
          <a:stretch>
            <a:fillRect/>
          </a:stretch>
        </p:blipFill>
        <p:spPr bwMode="auto">
          <a:xfrm>
            <a:off x="236393" y="97532"/>
            <a:ext cx="1771650" cy="984250"/>
          </a:xfrm>
          <a:prstGeom prst="rect">
            <a:avLst/>
          </a:prstGeom>
          <a:noFill/>
        </p:spPr>
      </p:pic>
      <p:sp>
        <p:nvSpPr>
          <p:cNvPr id="5" name="Rectangle 4"/>
          <p:cNvSpPr/>
          <p:nvPr/>
        </p:nvSpPr>
        <p:spPr>
          <a:xfrm>
            <a:off x="609600" y="77089"/>
            <a:ext cx="10086109" cy="1757854"/>
          </a:xfrm>
          <a:prstGeom prst="rect">
            <a:avLst/>
          </a:prstGeom>
        </p:spPr>
        <p:txBody>
          <a:bodyPr wrap="square">
            <a:spAutoFit/>
          </a:bodyPr>
          <a:lstStyle/>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051328" y="2013329"/>
            <a:ext cx="9485746" cy="3443122"/>
          </a:xfrm>
          <a:prstGeom prst="rect">
            <a:avLst/>
          </a:prstGeom>
        </p:spPr>
        <p:txBody>
          <a:bodyPr wrap="square">
            <a:spAutoFit/>
          </a:bodyPr>
          <a:lstStyle/>
          <a:p>
            <a:pPr algn="just">
              <a:lnSpc>
                <a:spcPct val="107000"/>
              </a:lnSpc>
              <a:spcAft>
                <a:spcPts val="800"/>
              </a:spcAft>
            </a:pPr>
            <a:r>
              <a:rPr lang="fr-FR" sz="2000" dirty="0">
                <a:solidFill>
                  <a:schemeClr val="tx1">
                    <a:lumMod val="75000"/>
                    <a:lumOff val="25000"/>
                  </a:schemeClr>
                </a:solidFill>
              </a:rPr>
              <a:t>Les EPLE (collèges et lycées) sont des établissements recevant du public (ERP) de type "R". A ce titre, ils sont soumis à des obligations de sécurité.</a:t>
            </a:r>
          </a:p>
          <a:p>
            <a:pPr algn="just">
              <a:lnSpc>
                <a:spcPct val="107000"/>
              </a:lnSpc>
              <a:spcAft>
                <a:spcPts val="800"/>
              </a:spcAft>
            </a:pPr>
            <a:endParaRPr lang="fr-FR" sz="2000" dirty="0">
              <a:solidFill>
                <a:schemeClr val="tx1">
                  <a:lumMod val="75000"/>
                  <a:lumOff val="25000"/>
                </a:schemeClr>
              </a:solidFill>
            </a:endParaRPr>
          </a:p>
          <a:p>
            <a:pPr algn="just">
              <a:lnSpc>
                <a:spcPct val="107000"/>
              </a:lnSpc>
              <a:spcAft>
                <a:spcPts val="800"/>
              </a:spcAft>
            </a:pPr>
            <a:r>
              <a:rPr lang="fr-FR" sz="2000" dirty="0">
                <a:solidFill>
                  <a:schemeClr val="tx1">
                    <a:lumMod val="75000"/>
                    <a:lumOff val="25000"/>
                  </a:schemeClr>
                </a:solidFill>
              </a:rPr>
              <a:t>Pour l’aider dans sa mission, le chef d’établissement pourra, s’appuyer sur l’adjoint gestionnaire chargé notamment de la tenue du registre de sécurité et de l’organisation des exercices d’évacuation.</a:t>
            </a:r>
          </a:p>
          <a:p>
            <a:pPr algn="just">
              <a:lnSpc>
                <a:spcPct val="107000"/>
              </a:lnSpc>
              <a:spcAft>
                <a:spcPts val="800"/>
              </a:spcAft>
            </a:pPr>
            <a:endParaRPr lang="fr-FR" sz="2000" dirty="0">
              <a:solidFill>
                <a:schemeClr val="tx1">
                  <a:lumMod val="75000"/>
                  <a:lumOff val="25000"/>
                </a:schemeClr>
              </a:solidFill>
            </a:endParaRPr>
          </a:p>
          <a:p>
            <a:pPr algn="just">
              <a:lnSpc>
                <a:spcPct val="107000"/>
              </a:lnSpc>
              <a:spcAft>
                <a:spcPts val="800"/>
              </a:spcAft>
            </a:pPr>
            <a:r>
              <a:rPr lang="fr-FR" sz="2000" dirty="0">
                <a:solidFill>
                  <a:schemeClr val="tx1">
                    <a:lumMod val="75000"/>
                    <a:lumOff val="25000"/>
                  </a:schemeClr>
                </a:solidFill>
              </a:rPr>
              <a:t>Dans tous les établissements des catégories 1 à 4, le chef d’établissement a obligation de constituer un service de sécurité.</a:t>
            </a:r>
          </a:p>
        </p:txBody>
      </p:sp>
      <p:sp>
        <p:nvSpPr>
          <p:cNvPr id="9" name="Espace réservé du numéro de diapositive 8">
            <a:extLst>
              <a:ext uri="{FF2B5EF4-FFF2-40B4-BE49-F238E27FC236}">
                <a16:creationId xmlns:a16="http://schemas.microsoft.com/office/drawing/2014/main" id="{C2DA8A83-3451-534E-A210-9D787F778F09}"/>
              </a:ext>
            </a:extLst>
          </p:cNvPr>
          <p:cNvSpPr>
            <a:spLocks noGrp="1"/>
          </p:cNvSpPr>
          <p:nvPr>
            <p:ph type="sldNum" sz="quarter" idx="12"/>
          </p:nvPr>
        </p:nvSpPr>
        <p:spPr/>
        <p:txBody>
          <a:bodyPr/>
          <a:lstStyle/>
          <a:p>
            <a:fld id="{D0818B26-63FD-4371-87B1-1F5474866139}" type="slidenum">
              <a:rPr lang="fr-FR" smtClean="0"/>
              <a:pPr/>
              <a:t>48</a:t>
            </a:fld>
            <a:endParaRPr lang="fr-FR"/>
          </a:p>
        </p:txBody>
      </p:sp>
    </p:spTree>
    <p:extLst>
      <p:ext uri="{BB962C8B-B14F-4D97-AF65-F5344CB8AC3E}">
        <p14:creationId xmlns:p14="http://schemas.microsoft.com/office/powerpoint/2010/main" val="3371856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07_logo_REGIONS%20ACA_GUADELOUPE"/>
          <p:cNvPicPr/>
          <p:nvPr/>
        </p:nvPicPr>
        <p:blipFill>
          <a:blip r:embed="rId2" cstate="print"/>
          <a:srcRect/>
          <a:stretch>
            <a:fillRect/>
          </a:stretch>
        </p:blipFill>
        <p:spPr bwMode="auto">
          <a:xfrm>
            <a:off x="117860" y="117475"/>
            <a:ext cx="1771650" cy="984250"/>
          </a:xfrm>
          <a:prstGeom prst="rect">
            <a:avLst/>
          </a:prstGeom>
          <a:noFill/>
        </p:spPr>
      </p:pic>
      <p:sp>
        <p:nvSpPr>
          <p:cNvPr id="2" name="Titre 1">
            <a:extLst>
              <a:ext uri="{FF2B5EF4-FFF2-40B4-BE49-F238E27FC236}">
                <a16:creationId xmlns:a16="http://schemas.microsoft.com/office/drawing/2014/main" id="{D13772CE-45A1-044D-BD08-D080BAA5D3FF}"/>
              </a:ext>
            </a:extLst>
          </p:cNvPr>
          <p:cNvSpPr>
            <a:spLocks noGrp="1"/>
          </p:cNvSpPr>
          <p:nvPr>
            <p:ph type="title"/>
          </p:nvPr>
        </p:nvSpPr>
        <p:spPr>
          <a:xfrm>
            <a:off x="1003685" y="220352"/>
            <a:ext cx="9897880" cy="1320800"/>
          </a:xfrm>
        </p:spPr>
        <p:txBody>
          <a:bodyPr>
            <a:normAutofit fontScale="90000"/>
          </a:bodyPr>
          <a:lstStyle/>
          <a:p>
            <a:pPr algn="ctr"/>
            <a:r>
              <a:rPr lang="fr-FR" dirty="0">
                <a:solidFill>
                  <a:schemeClr val="accent2">
                    <a:lumMod val="75000"/>
                  </a:schemeClr>
                </a:solidFill>
                <a:latin typeface="Arial" panose="020B0604020202020204" pitchFamily="34" charset="0"/>
                <a:cs typeface="Arial" panose="020B0604020202020204" pitchFamily="34" charset="0"/>
              </a:rPr>
              <a:t> </a:t>
            </a:r>
            <a:r>
              <a:rPr lang="fr-FR" b="1" dirty="0">
                <a:solidFill>
                  <a:schemeClr val="accent2"/>
                </a:solidFill>
                <a:latin typeface="Arial" panose="020B0604020202020204" pitchFamily="34" charset="0"/>
                <a:cs typeface="Arial" panose="020B0604020202020204" pitchFamily="34" charset="0"/>
              </a:rPr>
              <a:t>Mise en œuvre </a:t>
            </a:r>
            <a:br>
              <a:rPr lang="fr-FR" b="1" dirty="0">
                <a:solidFill>
                  <a:schemeClr val="accent2"/>
                </a:solidFill>
                <a:latin typeface="Arial" panose="020B0604020202020204" pitchFamily="34" charset="0"/>
                <a:cs typeface="Arial" panose="020B0604020202020204" pitchFamily="34" charset="0"/>
              </a:rPr>
            </a:br>
            <a:r>
              <a:rPr lang="fr-FR" b="1" dirty="0">
                <a:solidFill>
                  <a:schemeClr val="accent2"/>
                </a:solidFill>
                <a:latin typeface="Arial" panose="020B0604020202020204" pitchFamily="34" charset="0"/>
                <a:cs typeface="Arial" panose="020B0604020202020204" pitchFamily="34" charset="0"/>
              </a:rPr>
              <a:t>de la réglementation au sein d’un EPLE</a:t>
            </a:r>
            <a:br>
              <a:rPr lang="fr-FR" b="1" dirty="0">
                <a:solidFill>
                  <a:schemeClr val="accent2"/>
                </a:solidFill>
                <a:latin typeface="Arial" panose="020B0604020202020204" pitchFamily="34" charset="0"/>
                <a:cs typeface="Arial" panose="020B0604020202020204" pitchFamily="34" charset="0"/>
              </a:rPr>
            </a:br>
            <a:endParaRPr lang="fr-FR" dirty="0"/>
          </a:p>
        </p:txBody>
      </p:sp>
      <p:sp>
        <p:nvSpPr>
          <p:cNvPr id="3" name="Sous-titre 2"/>
          <p:cNvSpPr>
            <a:spLocks noGrp="1"/>
          </p:cNvSpPr>
          <p:nvPr>
            <p:ph idx="1"/>
          </p:nvPr>
        </p:nvSpPr>
        <p:spPr>
          <a:xfrm>
            <a:off x="685801" y="1541152"/>
            <a:ext cx="10329332" cy="4635678"/>
          </a:xfrm>
        </p:spPr>
        <p:txBody>
          <a:bodyPr>
            <a:normAutofit lnSpcReduction="10000"/>
          </a:bodyPr>
          <a:lstStyle/>
          <a:p>
            <a:pPr algn="l"/>
            <a:endParaRPr lang="fr-FR" sz="1400" dirty="0">
              <a:solidFill>
                <a:schemeClr val="tx1"/>
              </a:solidFill>
              <a:latin typeface="Arial" panose="020B0604020202020204" pitchFamily="34" charset="0"/>
              <a:cs typeface="Arial" panose="020B0604020202020204" pitchFamily="34" charset="0"/>
            </a:endParaRPr>
          </a:p>
          <a:p>
            <a:pPr algn="just"/>
            <a:r>
              <a:rPr lang="fr-FR" sz="2200" b="1" dirty="0"/>
              <a:t>La formation et l'éducation à la sécurité </a:t>
            </a:r>
          </a:p>
          <a:p>
            <a:pPr lvl="1" algn="just"/>
            <a:r>
              <a:rPr lang="fr-FR" sz="2000" dirty="0"/>
              <a:t>Le chef d'établissement met en place, conformément à la réglementation, un plan de formation, à destination des personnels et plus spécifiquement des personnels adjoints techniques des établissements d'enseignement (ATEE), et d’information pour l’ensemble de la communauté scolaire. </a:t>
            </a:r>
          </a:p>
          <a:p>
            <a:pPr algn="just"/>
            <a:r>
              <a:rPr lang="fr-FR" sz="2200" dirty="0"/>
              <a:t>Il s'appuie pour cela sur: </a:t>
            </a:r>
          </a:p>
          <a:p>
            <a:pPr lvl="1" algn="just"/>
            <a:r>
              <a:rPr lang="fr-FR" sz="2000" b="1" dirty="0"/>
              <a:t>Des ressources internes </a:t>
            </a:r>
            <a:r>
              <a:rPr lang="fr-FR" sz="2000" dirty="0"/>
              <a:t>: l’adjoint-gestionnaire, l’agent-Chef, l’infirmière, le conseiller de sécurité et de prévention référent du lycée et la DDFPT. </a:t>
            </a:r>
          </a:p>
          <a:p>
            <a:pPr marL="400050" lvl="1" indent="0" algn="just">
              <a:buNone/>
            </a:pPr>
            <a:endParaRPr lang="fr-FR" sz="2000" dirty="0"/>
          </a:p>
          <a:p>
            <a:pPr lvl="1" algn="just"/>
            <a:r>
              <a:rPr lang="fr-FR" sz="2000" b="1" dirty="0"/>
              <a:t>Des ressources externes </a:t>
            </a:r>
            <a:r>
              <a:rPr lang="fr-FR" sz="2000" dirty="0"/>
              <a:t>: la conseillère en prévention académique, l’équipe mobile de sécurité, l’inspecteur hygiène et sécurité, les entreprises en charge de la sécurité et d’autres experts.</a:t>
            </a:r>
          </a:p>
          <a:p>
            <a:pPr algn="l"/>
            <a:endParaRPr lang="fr-FR"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609600" y="77089"/>
            <a:ext cx="10086109" cy="1757854"/>
          </a:xfrm>
          <a:prstGeom prst="rect">
            <a:avLst/>
          </a:prstGeom>
        </p:spPr>
        <p:txBody>
          <a:bodyPr wrap="square">
            <a:spAutoFit/>
          </a:bodyPr>
          <a:lstStyle/>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6" name="Espace réservé du numéro de diapositive 5">
            <a:extLst>
              <a:ext uri="{FF2B5EF4-FFF2-40B4-BE49-F238E27FC236}">
                <a16:creationId xmlns:a16="http://schemas.microsoft.com/office/drawing/2014/main" id="{1FEACA89-021F-194F-9CCE-EA724A8D7838}"/>
              </a:ext>
            </a:extLst>
          </p:cNvPr>
          <p:cNvSpPr>
            <a:spLocks noGrp="1"/>
          </p:cNvSpPr>
          <p:nvPr>
            <p:ph type="sldNum" sz="quarter" idx="12"/>
          </p:nvPr>
        </p:nvSpPr>
        <p:spPr/>
        <p:txBody>
          <a:bodyPr/>
          <a:lstStyle/>
          <a:p>
            <a:fld id="{D0818B26-63FD-4371-87B1-1F5474866139}" type="slidenum">
              <a:rPr lang="fr-FR" smtClean="0"/>
              <a:pPr/>
              <a:t>49</a:t>
            </a:fld>
            <a:endParaRPr lang="fr-FR"/>
          </a:p>
        </p:txBody>
      </p:sp>
    </p:spTree>
    <p:extLst>
      <p:ext uri="{BB962C8B-B14F-4D97-AF65-F5344CB8AC3E}">
        <p14:creationId xmlns:p14="http://schemas.microsoft.com/office/powerpoint/2010/main" val="31319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1092719" y="1708571"/>
            <a:ext cx="9525691" cy="3881437"/>
          </a:xfrm>
        </p:spPr>
        <p:txBody>
          <a:bodyPr anchor="ct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Madame Frédérique MICHAUX</a:t>
            </a:r>
          </a:p>
          <a:p>
            <a:pPr marL="0" indent="0" algn="ctr">
              <a:buNone/>
            </a:pPr>
            <a:r>
              <a:rPr lang="fr-FR" sz="2300" dirty="0">
                <a:solidFill>
                  <a:srgbClr val="C00000"/>
                </a:solidFill>
                <a:latin typeface="Arial" panose="020B0604020202020204" pitchFamily="34" charset="0"/>
                <a:cs typeface="Arial" panose="020B0604020202020204" pitchFamily="34" charset="0"/>
              </a:rPr>
              <a:t>Secrétaire Générale Adjointe d’Académie</a:t>
            </a:r>
          </a:p>
          <a:p>
            <a:pPr marL="0" indent="0" algn="ctr">
              <a:buNone/>
            </a:pPr>
            <a:r>
              <a:rPr lang="fr-FR" sz="2300" dirty="0">
                <a:solidFill>
                  <a:srgbClr val="C00000"/>
                </a:solidFill>
                <a:latin typeface="Arial" panose="020B0604020202020204" pitchFamily="34" charset="0"/>
                <a:cs typeface="Arial" panose="020B0604020202020204" pitchFamily="34" charset="0"/>
              </a:rPr>
              <a:t>Directrice des Relations et des Ressources Humaines </a:t>
            </a:r>
          </a:p>
        </p:txBody>
      </p:sp>
      <p:sp>
        <p:nvSpPr>
          <p:cNvPr id="4" name="Espace réservé du numéro de diapositive 3">
            <a:extLst>
              <a:ext uri="{FF2B5EF4-FFF2-40B4-BE49-F238E27FC236}">
                <a16:creationId xmlns:a16="http://schemas.microsoft.com/office/drawing/2014/main" id="{9102D1CD-BB48-6248-9D5D-2B06B7DE9C95}"/>
              </a:ext>
            </a:extLst>
          </p:cNvPr>
          <p:cNvSpPr>
            <a:spLocks noGrp="1"/>
          </p:cNvSpPr>
          <p:nvPr>
            <p:ph type="sldNum" sz="quarter" idx="12"/>
          </p:nvPr>
        </p:nvSpPr>
        <p:spPr/>
        <p:txBody>
          <a:bodyPr/>
          <a:lstStyle/>
          <a:p>
            <a:fld id="{D0818B26-63FD-4371-87B1-1F5474866139}" type="slidenum">
              <a:rPr lang="fr-FR" smtClean="0"/>
              <a:pPr/>
              <a:t>5</a:t>
            </a:fld>
            <a:endParaRPr lang="fr-FR"/>
          </a:p>
        </p:txBody>
      </p:sp>
      <p:pic>
        <p:nvPicPr>
          <p:cNvPr id="5" name="Image 4" descr="07_logo_REGIONS%20ACA_GUADELOUPE">
            <a:extLst>
              <a:ext uri="{FF2B5EF4-FFF2-40B4-BE49-F238E27FC236}">
                <a16:creationId xmlns:a16="http://schemas.microsoft.com/office/drawing/2014/main" id="{E5E90BBE-2564-F349-A170-6CA1A4FFF879}"/>
              </a:ext>
            </a:extLst>
          </p:cNvPr>
          <p:cNvPicPr/>
          <p:nvPr/>
        </p:nvPicPr>
        <p:blipFill>
          <a:blip r:embed="rId2" cstate="print"/>
          <a:srcRect/>
          <a:stretch>
            <a:fillRect/>
          </a:stretch>
        </p:blipFill>
        <p:spPr bwMode="auto">
          <a:xfrm>
            <a:off x="1083365" y="221384"/>
            <a:ext cx="1788278" cy="984250"/>
          </a:xfrm>
          <a:prstGeom prst="rect">
            <a:avLst/>
          </a:prstGeom>
          <a:noFill/>
        </p:spPr>
      </p:pic>
    </p:spTree>
    <p:extLst>
      <p:ext uri="{BB962C8B-B14F-4D97-AF65-F5344CB8AC3E}">
        <p14:creationId xmlns:p14="http://schemas.microsoft.com/office/powerpoint/2010/main" val="3648181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96793" y="1227668"/>
            <a:ext cx="9678170" cy="5469466"/>
          </a:xfrm>
        </p:spPr>
        <p:txBody>
          <a:bodyPr>
            <a:normAutofit fontScale="77500" lnSpcReduction="20000"/>
          </a:bodyPr>
          <a:lstStyle/>
          <a:p>
            <a:pPr algn="l"/>
            <a:endParaRPr lang="fr-FR" sz="1400" dirty="0">
              <a:solidFill>
                <a:schemeClr val="tx1"/>
              </a:solidFill>
              <a:latin typeface="Arial" panose="020B0604020202020204" pitchFamily="34" charset="0"/>
              <a:cs typeface="Arial" panose="020B0604020202020204" pitchFamily="34" charset="0"/>
            </a:endParaRPr>
          </a:p>
          <a:p>
            <a:pPr algn="just"/>
            <a:r>
              <a:rPr lang="fr-FR" sz="2200" u="sng" dirty="0">
                <a:solidFill>
                  <a:schemeClr val="tx1">
                    <a:lumMod val="75000"/>
                    <a:lumOff val="25000"/>
                  </a:schemeClr>
                </a:solidFill>
              </a:rPr>
              <a:t>Sont programmées</a:t>
            </a:r>
          </a:p>
          <a:p>
            <a:pPr lvl="0" algn="just"/>
            <a:r>
              <a:rPr lang="fr-FR" sz="2200" dirty="0">
                <a:solidFill>
                  <a:schemeClr val="tx1">
                    <a:lumMod val="75000"/>
                    <a:lumOff val="25000"/>
                  </a:schemeClr>
                </a:solidFill>
              </a:rPr>
              <a:t>Des formations à la sécurité incendie, aux manipulations extincteurs…</a:t>
            </a:r>
          </a:p>
          <a:p>
            <a:pPr algn="just"/>
            <a:r>
              <a:rPr lang="fr-FR" sz="2200" dirty="0">
                <a:solidFill>
                  <a:schemeClr val="tx1">
                    <a:lumMod val="75000"/>
                    <a:lumOff val="25000"/>
                  </a:schemeClr>
                </a:solidFill>
              </a:rPr>
              <a:t> </a:t>
            </a:r>
          </a:p>
          <a:p>
            <a:pPr lvl="0" algn="just"/>
            <a:r>
              <a:rPr lang="fr-FR" sz="2200" dirty="0">
                <a:solidFill>
                  <a:schemeClr val="tx1">
                    <a:lumMod val="75000"/>
                    <a:lumOff val="25000"/>
                  </a:schemeClr>
                </a:solidFill>
              </a:rPr>
              <a:t>Les exercices réglementaires :</a:t>
            </a:r>
          </a:p>
          <a:p>
            <a:pPr lvl="1" algn="just"/>
            <a:r>
              <a:rPr lang="fr-FR" sz="2200" dirty="0">
                <a:solidFill>
                  <a:schemeClr val="tx1">
                    <a:lumMod val="75000"/>
                    <a:lumOff val="25000"/>
                  </a:schemeClr>
                </a:solidFill>
              </a:rPr>
              <a:t>Évacuation incendie</a:t>
            </a:r>
          </a:p>
          <a:p>
            <a:pPr lvl="1" algn="just"/>
            <a:r>
              <a:rPr lang="fr-FR" sz="2200" dirty="0">
                <a:solidFill>
                  <a:schemeClr val="tx1">
                    <a:lumMod val="75000"/>
                    <a:lumOff val="25000"/>
                  </a:schemeClr>
                </a:solidFill>
              </a:rPr>
              <a:t>Evacuation incendie de nuit pour l’Internat</a:t>
            </a:r>
          </a:p>
          <a:p>
            <a:pPr lvl="1" algn="just"/>
            <a:r>
              <a:rPr lang="fr-FR" sz="2200" dirty="0">
                <a:solidFill>
                  <a:schemeClr val="tx1">
                    <a:lumMod val="75000"/>
                    <a:lumOff val="25000"/>
                  </a:schemeClr>
                </a:solidFill>
              </a:rPr>
              <a:t>PPMS "attentat-intrusion"</a:t>
            </a:r>
          </a:p>
          <a:p>
            <a:pPr lvl="1" algn="just"/>
            <a:r>
              <a:rPr lang="fr-FR" sz="2200" dirty="0">
                <a:solidFill>
                  <a:schemeClr val="tx1">
                    <a:lumMod val="75000"/>
                    <a:lumOff val="25000"/>
                  </a:schemeClr>
                </a:solidFill>
              </a:rPr>
              <a:t>Evacuation séisme</a:t>
            </a:r>
          </a:p>
          <a:p>
            <a:pPr lvl="1" algn="just"/>
            <a:endParaRPr lang="fr-FR" sz="2200" dirty="0">
              <a:solidFill>
                <a:schemeClr val="tx1">
                  <a:lumMod val="75000"/>
                  <a:lumOff val="25000"/>
                </a:schemeClr>
              </a:solidFill>
            </a:endParaRPr>
          </a:p>
          <a:p>
            <a:pPr algn="just"/>
            <a:r>
              <a:rPr lang="fr-FR" sz="2200" u="sng" dirty="0">
                <a:solidFill>
                  <a:schemeClr val="tx1">
                    <a:lumMod val="75000"/>
                    <a:lumOff val="25000"/>
                  </a:schemeClr>
                </a:solidFill>
              </a:rPr>
              <a:t>Est diffusé</a:t>
            </a:r>
          </a:p>
          <a:p>
            <a:pPr lvl="0" algn="just"/>
            <a:r>
              <a:rPr lang="fr-FR" sz="2200" dirty="0">
                <a:solidFill>
                  <a:schemeClr val="tx1">
                    <a:lumMod val="75000"/>
                    <a:lumOff val="25000"/>
                  </a:schemeClr>
                </a:solidFill>
              </a:rPr>
              <a:t>Un livret sécurité présentant le dispositif sécurité incendie du lycée (conduite à tenir en cas de déclenchement de l’alarme / présentation de l’équipe « sécurité interne » de l’établissement</a:t>
            </a:r>
          </a:p>
          <a:p>
            <a:pPr algn="just"/>
            <a:r>
              <a:rPr lang="fr-FR" sz="2200" dirty="0">
                <a:solidFill>
                  <a:schemeClr val="tx1">
                    <a:lumMod val="75000"/>
                    <a:lumOff val="25000"/>
                  </a:schemeClr>
                </a:solidFill>
              </a:rPr>
              <a:t> </a:t>
            </a:r>
          </a:p>
          <a:p>
            <a:pPr lvl="0" algn="just"/>
            <a:r>
              <a:rPr lang="fr-FR" sz="2200" dirty="0">
                <a:solidFill>
                  <a:schemeClr val="tx1">
                    <a:lumMod val="75000"/>
                    <a:lumOff val="25000"/>
                  </a:schemeClr>
                </a:solidFill>
              </a:rPr>
              <a:t>Par affichage, par mail et/ou par </a:t>
            </a:r>
            <a:r>
              <a:rPr lang="fr-FR" sz="2200" dirty="0" err="1">
                <a:solidFill>
                  <a:schemeClr val="tx1">
                    <a:lumMod val="75000"/>
                    <a:lumOff val="25000"/>
                  </a:schemeClr>
                </a:solidFill>
              </a:rPr>
              <a:t>pronote</a:t>
            </a:r>
            <a:r>
              <a:rPr lang="fr-FR" sz="2200" dirty="0">
                <a:solidFill>
                  <a:schemeClr val="tx1">
                    <a:lumMod val="75000"/>
                    <a:lumOff val="25000"/>
                  </a:schemeClr>
                </a:solidFill>
              </a:rPr>
              <a:t>, diverses informations notamment le point hebdomadaire COVID (nombre de cas positif et/ou cas contact)</a:t>
            </a:r>
          </a:p>
          <a:p>
            <a:pPr algn="l"/>
            <a:endParaRPr lang="fr-FR" dirty="0">
              <a:solidFill>
                <a:schemeClr val="tx1"/>
              </a:solidFill>
              <a:latin typeface="Arial" panose="020B0604020202020204" pitchFamily="34" charset="0"/>
              <a:cs typeface="Arial" panose="020B0604020202020204" pitchFamily="34" charset="0"/>
            </a:endParaRPr>
          </a:p>
        </p:txBody>
      </p:sp>
      <p:pic>
        <p:nvPicPr>
          <p:cNvPr id="4" name="Image 3" descr="07_logo_REGIONS%20ACA_GUADELOUPE"/>
          <p:cNvPicPr/>
          <p:nvPr/>
        </p:nvPicPr>
        <p:blipFill>
          <a:blip r:embed="rId2" cstate="print"/>
          <a:srcRect/>
          <a:stretch>
            <a:fillRect/>
          </a:stretch>
        </p:blipFill>
        <p:spPr bwMode="auto">
          <a:xfrm>
            <a:off x="896793" y="77088"/>
            <a:ext cx="1771650" cy="1150579"/>
          </a:xfrm>
          <a:prstGeom prst="rect">
            <a:avLst/>
          </a:prstGeom>
          <a:noFill/>
        </p:spPr>
      </p:pic>
      <p:sp>
        <p:nvSpPr>
          <p:cNvPr id="5" name="Rectangle 4"/>
          <p:cNvSpPr/>
          <p:nvPr/>
        </p:nvSpPr>
        <p:spPr>
          <a:xfrm>
            <a:off x="609600" y="77089"/>
            <a:ext cx="10086109" cy="1757854"/>
          </a:xfrm>
          <a:prstGeom prst="rect">
            <a:avLst/>
          </a:prstGeom>
        </p:spPr>
        <p:txBody>
          <a:bodyPr wrap="square">
            <a:spAutoFit/>
          </a:bodyPr>
          <a:lstStyle/>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6" name="Espace réservé du numéro de diapositive 3">
            <a:extLst>
              <a:ext uri="{FF2B5EF4-FFF2-40B4-BE49-F238E27FC236}">
                <a16:creationId xmlns:a16="http://schemas.microsoft.com/office/drawing/2014/main" id="{9DA9A4E7-8C7D-B64D-AA0E-946F9D43935F}"/>
              </a:ext>
            </a:extLst>
          </p:cNvPr>
          <p:cNvSpPr>
            <a:spLocks noGrp="1"/>
          </p:cNvSpPr>
          <p:nvPr>
            <p:ph type="sldNum" sz="quarter" idx="12"/>
          </p:nvPr>
        </p:nvSpPr>
        <p:spPr>
          <a:xfrm>
            <a:off x="8590663" y="6049829"/>
            <a:ext cx="683339" cy="365125"/>
          </a:xfrm>
        </p:spPr>
        <p:txBody>
          <a:bodyPr/>
          <a:lstStyle/>
          <a:p>
            <a:fld id="{D0818B26-63FD-4371-87B1-1F5474866139}" type="slidenum">
              <a:rPr lang="fr-FR" smtClean="0"/>
              <a:pPr/>
              <a:t>50</a:t>
            </a:fld>
            <a:endParaRPr lang="fr-FR"/>
          </a:p>
        </p:txBody>
      </p:sp>
    </p:spTree>
    <p:extLst>
      <p:ext uri="{BB962C8B-B14F-4D97-AF65-F5344CB8AC3E}">
        <p14:creationId xmlns:p14="http://schemas.microsoft.com/office/powerpoint/2010/main" val="250462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85394" y="1205633"/>
            <a:ext cx="9484206" cy="4966567"/>
          </a:xfrm>
        </p:spPr>
        <p:txBody>
          <a:bodyPr>
            <a:normAutofit/>
          </a:bodyPr>
          <a:lstStyle/>
          <a:p>
            <a:pPr algn="just"/>
            <a:r>
              <a:rPr lang="fr-FR" b="1" dirty="0">
                <a:solidFill>
                  <a:schemeClr val="tx1">
                    <a:lumMod val="75000"/>
                    <a:lumOff val="25000"/>
                  </a:schemeClr>
                </a:solidFill>
              </a:rPr>
              <a:t>La Commission d'Hygiène et Sécurité</a:t>
            </a:r>
          </a:p>
          <a:p>
            <a:pPr algn="just"/>
            <a:r>
              <a:rPr lang="fr-FR" dirty="0">
                <a:solidFill>
                  <a:schemeClr val="tx1">
                    <a:lumMod val="75000"/>
                    <a:lumOff val="25000"/>
                  </a:schemeClr>
                </a:solidFill>
              </a:rPr>
              <a:t>Une commission hygiène et sécurité est obligatoire dans les lycées d’enseignement technique et professionnel et vivement conseillée dans tous les collèges et lycées d’enseignement général.</a:t>
            </a:r>
          </a:p>
          <a:p>
            <a:pPr algn="just"/>
            <a:r>
              <a:rPr lang="fr-FR" dirty="0">
                <a:solidFill>
                  <a:schemeClr val="tx1">
                    <a:lumMod val="75000"/>
                    <a:lumOff val="25000"/>
                  </a:schemeClr>
                </a:solidFill>
              </a:rPr>
              <a:t>Au lycée, cette commission est très active. Cette année, elle s’est réunie 2 fois et participe par ses propositions au CA, à l’amélioration des conditions de santé et sécurité au travail dans l’établissement. Deux cahiers de doléances sont à disposition de l’ensemble de la communauté scolaire afin de faire remonter les éventuels dysfonctionnements ou problèmes constatés.</a:t>
            </a:r>
          </a:p>
          <a:p>
            <a:pPr algn="just"/>
            <a:r>
              <a:rPr lang="fr-FR" b="1" dirty="0">
                <a:solidFill>
                  <a:schemeClr val="tx1">
                    <a:lumMod val="75000"/>
                    <a:lumOff val="25000"/>
                  </a:schemeClr>
                </a:solidFill>
              </a:rPr>
              <a:t>Les réunions de direction</a:t>
            </a:r>
          </a:p>
          <a:p>
            <a:pPr algn="just"/>
            <a:r>
              <a:rPr lang="fr-FR" dirty="0">
                <a:solidFill>
                  <a:schemeClr val="tx1">
                    <a:lumMod val="75000"/>
                    <a:lumOff val="25000"/>
                  </a:schemeClr>
                </a:solidFill>
              </a:rPr>
              <a:t>Ces réunions hebdomadaires rassemblent les proviseurs adjoints, l’adjoint gestionnaire, la DDFPT, l’infirmière, les CPE et toute autre collaborateur (selon la situation).</a:t>
            </a:r>
          </a:p>
          <a:p>
            <a:pPr algn="just"/>
            <a:r>
              <a:rPr lang="fr-FR" dirty="0">
                <a:solidFill>
                  <a:schemeClr val="tx1">
                    <a:lumMod val="75000"/>
                    <a:lumOff val="25000"/>
                  </a:schemeClr>
                </a:solidFill>
              </a:rPr>
              <a:t>Elles offrent l’occasion au Chef d’établissement de « faire descendre » des informations, mais aussi d’échanger sur les points de sécurité, de prévention et de santé.</a:t>
            </a:r>
          </a:p>
          <a:p>
            <a:pPr algn="l"/>
            <a:endParaRPr lang="fr-FR" sz="1400" dirty="0">
              <a:solidFill>
                <a:schemeClr val="tx1"/>
              </a:solidFill>
              <a:latin typeface="Arial" panose="020B0604020202020204" pitchFamily="34" charset="0"/>
              <a:cs typeface="Arial" panose="020B0604020202020204" pitchFamily="34" charset="0"/>
            </a:endParaRPr>
          </a:p>
        </p:txBody>
      </p:sp>
      <p:pic>
        <p:nvPicPr>
          <p:cNvPr id="4" name="Image 3" descr="07_logo_REGIONS%20ACA_GUADELOUPE"/>
          <p:cNvPicPr/>
          <p:nvPr/>
        </p:nvPicPr>
        <p:blipFill>
          <a:blip r:embed="rId2" cstate="print"/>
          <a:srcRect/>
          <a:stretch>
            <a:fillRect/>
          </a:stretch>
        </p:blipFill>
        <p:spPr bwMode="auto">
          <a:xfrm>
            <a:off x="896793" y="77089"/>
            <a:ext cx="1771650" cy="984250"/>
          </a:xfrm>
          <a:prstGeom prst="rect">
            <a:avLst/>
          </a:prstGeom>
          <a:noFill/>
        </p:spPr>
      </p:pic>
      <p:sp>
        <p:nvSpPr>
          <p:cNvPr id="5" name="Rectangle 4"/>
          <p:cNvSpPr/>
          <p:nvPr/>
        </p:nvSpPr>
        <p:spPr>
          <a:xfrm>
            <a:off x="609600" y="77089"/>
            <a:ext cx="10086109" cy="1757854"/>
          </a:xfrm>
          <a:prstGeom prst="rect">
            <a:avLst/>
          </a:prstGeom>
        </p:spPr>
        <p:txBody>
          <a:bodyPr wrap="square">
            <a:spAutoFit/>
          </a:bodyPr>
          <a:lstStyle/>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6" name="Espace réservé du numéro de diapositive 3">
            <a:extLst>
              <a:ext uri="{FF2B5EF4-FFF2-40B4-BE49-F238E27FC236}">
                <a16:creationId xmlns:a16="http://schemas.microsoft.com/office/drawing/2014/main" id="{FF92AC68-5B9E-8647-9244-486743ACDFFC}"/>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51</a:t>
            </a:fld>
            <a:endParaRPr lang="fr-FR"/>
          </a:p>
        </p:txBody>
      </p:sp>
    </p:spTree>
    <p:extLst>
      <p:ext uri="{BB962C8B-B14F-4D97-AF65-F5344CB8AC3E}">
        <p14:creationId xmlns:p14="http://schemas.microsoft.com/office/powerpoint/2010/main" val="3089879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5E6D48E0-5C14-A742-B55F-393FBCC8917D}"/>
              </a:ext>
            </a:extLst>
          </p:cNvPr>
          <p:cNvSpPr>
            <a:spLocks noGrp="1"/>
          </p:cNvSpPr>
          <p:nvPr>
            <p:ph type="title"/>
          </p:nvPr>
        </p:nvSpPr>
        <p:spPr>
          <a:xfrm>
            <a:off x="1797666" y="615310"/>
            <a:ext cx="8596668" cy="567990"/>
          </a:xfrm>
        </p:spPr>
        <p:txBody>
          <a:bodyPr>
            <a:normAutofit fontScale="90000"/>
          </a:bodyPr>
          <a:lstStyle/>
          <a:p>
            <a:pPr algn="ctr"/>
            <a:r>
              <a:rPr lang="fr-FR" sz="3100" b="1" dirty="0">
                <a:solidFill>
                  <a:schemeClr val="tx1">
                    <a:lumMod val="75000"/>
                    <a:lumOff val="25000"/>
                  </a:schemeClr>
                </a:solidFill>
              </a:rPr>
              <a:t>Les gestions de crise</a:t>
            </a:r>
            <a:r>
              <a:rPr lang="fr-FR" b="1" dirty="0">
                <a:solidFill>
                  <a:schemeClr val="tx1">
                    <a:lumMod val="75000"/>
                    <a:lumOff val="25000"/>
                  </a:schemeClr>
                </a:solidFill>
              </a:rPr>
              <a:t/>
            </a:r>
            <a:br>
              <a:rPr lang="fr-FR" b="1" dirty="0">
                <a:solidFill>
                  <a:schemeClr val="tx1">
                    <a:lumMod val="75000"/>
                    <a:lumOff val="25000"/>
                  </a:schemeClr>
                </a:solidFill>
              </a:rPr>
            </a:br>
            <a:endParaRPr lang="fr-FR" dirty="0"/>
          </a:p>
        </p:txBody>
      </p:sp>
      <p:sp>
        <p:nvSpPr>
          <p:cNvPr id="3" name="Sous-titre 2"/>
          <p:cNvSpPr>
            <a:spLocks noGrp="1"/>
          </p:cNvSpPr>
          <p:nvPr>
            <p:ph idx="1"/>
          </p:nvPr>
        </p:nvSpPr>
        <p:spPr>
          <a:xfrm>
            <a:off x="515792" y="1305260"/>
            <a:ext cx="10956539" cy="5204155"/>
          </a:xfrm>
        </p:spPr>
        <p:txBody>
          <a:bodyPr>
            <a:normAutofit fontScale="25000" lnSpcReduction="20000"/>
          </a:bodyPr>
          <a:lstStyle/>
          <a:p>
            <a:pPr algn="just"/>
            <a:r>
              <a:rPr lang="fr-FR" sz="7200" dirty="0">
                <a:solidFill>
                  <a:schemeClr val="tx1">
                    <a:lumMod val="75000"/>
                    <a:lumOff val="25000"/>
                  </a:schemeClr>
                </a:solidFill>
              </a:rPr>
              <a:t>Accompagné de l’agent Chef, l’adjoint-gestionnaire a mis en place le protocole COVID préconisé par le Rectorat et la Collectivité (gels </a:t>
            </a:r>
            <a:r>
              <a:rPr lang="fr-FR" sz="7200" dirty="0" err="1">
                <a:solidFill>
                  <a:schemeClr val="tx1">
                    <a:lumMod val="75000"/>
                    <a:lumOff val="25000"/>
                  </a:schemeClr>
                </a:solidFill>
              </a:rPr>
              <a:t>hydroalcooliques</a:t>
            </a:r>
            <a:r>
              <a:rPr lang="fr-FR" sz="7200" dirty="0">
                <a:solidFill>
                  <a:schemeClr val="tx1">
                    <a:lumMod val="75000"/>
                    <a:lumOff val="25000"/>
                  </a:schemeClr>
                </a:solidFill>
              </a:rPr>
              <a:t> dans les salles, installations de points d’eau supplémentaires, mis à disposition de produits bactéricides et fongicides aux ateliers…), aménagement du réfectoire pour respecter la distanciation préconisée. De plus, l’ensemble de la communauté rappelle sans cesse aux élèves et aux étudiants l’importance du port du masque « la guerre des masques ».</a:t>
            </a:r>
          </a:p>
          <a:p>
            <a:pPr marL="0" indent="0" algn="just">
              <a:buNone/>
            </a:pPr>
            <a:endParaRPr lang="fr-FR" sz="3200" dirty="0">
              <a:solidFill>
                <a:schemeClr val="tx1">
                  <a:lumMod val="75000"/>
                  <a:lumOff val="25000"/>
                </a:schemeClr>
              </a:solidFill>
            </a:endParaRPr>
          </a:p>
          <a:p>
            <a:pPr algn="just"/>
            <a:r>
              <a:rPr lang="fr-FR" sz="7200" dirty="0">
                <a:solidFill>
                  <a:schemeClr val="tx1">
                    <a:lumMod val="75000"/>
                    <a:lumOff val="25000"/>
                  </a:schemeClr>
                </a:solidFill>
              </a:rPr>
              <a:t>Par ailleurs, certains événements graves peuvent créer un traumatisme au sein d’une communauté scolaire (agression, bagarres, incivilités etc…)</a:t>
            </a:r>
          </a:p>
          <a:p>
            <a:pPr marL="0" indent="0" algn="just">
              <a:buNone/>
            </a:pPr>
            <a:endParaRPr lang="fr-FR" sz="3200" dirty="0">
              <a:solidFill>
                <a:schemeClr val="tx1">
                  <a:lumMod val="75000"/>
                  <a:lumOff val="25000"/>
                </a:schemeClr>
              </a:solidFill>
            </a:endParaRPr>
          </a:p>
          <a:p>
            <a:pPr algn="just"/>
            <a:r>
              <a:rPr lang="fr-FR" sz="7200" dirty="0">
                <a:solidFill>
                  <a:schemeClr val="tx1">
                    <a:lumMod val="75000"/>
                    <a:lumOff val="25000"/>
                  </a:schemeClr>
                </a:solidFill>
              </a:rPr>
              <a:t>La gestion de tels événements ne s’improvise pas. Le Chef d’établissement prend alors l’attache des services académique et signale les faits à la gendarmerie ou la police. </a:t>
            </a:r>
          </a:p>
          <a:p>
            <a:pPr marL="0" indent="0" algn="just">
              <a:buNone/>
            </a:pPr>
            <a:endParaRPr lang="fr-FR" sz="3200" dirty="0">
              <a:solidFill>
                <a:schemeClr val="tx1">
                  <a:lumMod val="75000"/>
                  <a:lumOff val="25000"/>
                </a:schemeClr>
              </a:solidFill>
            </a:endParaRPr>
          </a:p>
          <a:p>
            <a:pPr algn="just"/>
            <a:r>
              <a:rPr lang="fr-FR" sz="7200" dirty="0">
                <a:solidFill>
                  <a:schemeClr val="tx1">
                    <a:lumMod val="75000"/>
                    <a:lumOff val="25000"/>
                  </a:schemeClr>
                </a:solidFill>
              </a:rPr>
              <a:t>Le Rectorat a mis en place plusieurs outils afin de répondre à ce type de situation :</a:t>
            </a:r>
          </a:p>
          <a:p>
            <a:pPr lvl="1" algn="just">
              <a:buFont typeface="Arial" panose="020B0604020202020204" pitchFamily="34" charset="0"/>
              <a:buChar char="•"/>
            </a:pPr>
            <a:r>
              <a:rPr lang="fr-FR" sz="7000" b="1" dirty="0">
                <a:solidFill>
                  <a:schemeClr val="tx1">
                    <a:lumMod val="75000"/>
                    <a:lumOff val="25000"/>
                  </a:schemeClr>
                </a:solidFill>
              </a:rPr>
              <a:t>Une équipe mobile de sécurité académique pour conseiller au plus près les chefs d’établissement</a:t>
            </a:r>
            <a:endParaRPr lang="fr-FR" sz="7000" dirty="0">
              <a:solidFill>
                <a:schemeClr val="tx1">
                  <a:lumMod val="75000"/>
                  <a:lumOff val="25000"/>
                </a:schemeClr>
              </a:solidFill>
            </a:endParaRPr>
          </a:p>
          <a:p>
            <a:pPr lvl="1" algn="just">
              <a:buFont typeface="Arial" panose="020B0604020202020204" pitchFamily="34" charset="0"/>
              <a:buChar char="•"/>
            </a:pPr>
            <a:r>
              <a:rPr lang="fr-FR" sz="7000" b="1" dirty="0">
                <a:solidFill>
                  <a:schemeClr val="tx1">
                    <a:lumMod val="75000"/>
                    <a:lumOff val="25000"/>
                  </a:schemeClr>
                </a:solidFill>
              </a:rPr>
              <a:t>La Cellule d’écoute académique</a:t>
            </a:r>
          </a:p>
          <a:p>
            <a:pPr lvl="1" algn="just">
              <a:buFont typeface="Arial" panose="020B0604020202020204" pitchFamily="34" charset="0"/>
              <a:buChar char="•"/>
            </a:pPr>
            <a:r>
              <a:rPr lang="fr-FR" sz="7000" b="1" dirty="0">
                <a:solidFill>
                  <a:schemeClr val="tx1">
                    <a:lumMod val="75000"/>
                    <a:lumOff val="25000"/>
                  </a:schemeClr>
                </a:solidFill>
              </a:rPr>
              <a:t>Une chargée de communication et un service juridique pour accompagner le Chef d’établissement lorsque certains fait génèrent une communication délicate.</a:t>
            </a:r>
          </a:p>
        </p:txBody>
      </p:sp>
      <p:pic>
        <p:nvPicPr>
          <p:cNvPr id="4" name="Image 3" descr="07_logo_REGIONS%20ACA_GUADELOUPE"/>
          <p:cNvPicPr/>
          <p:nvPr/>
        </p:nvPicPr>
        <p:blipFill>
          <a:blip r:embed="rId2" cstate="print"/>
          <a:srcRect/>
          <a:stretch>
            <a:fillRect/>
          </a:stretch>
        </p:blipFill>
        <p:spPr bwMode="auto">
          <a:xfrm>
            <a:off x="244860" y="77089"/>
            <a:ext cx="1771650" cy="984250"/>
          </a:xfrm>
          <a:prstGeom prst="rect">
            <a:avLst/>
          </a:prstGeom>
          <a:noFill/>
        </p:spPr>
      </p:pic>
      <p:sp>
        <p:nvSpPr>
          <p:cNvPr id="5" name="Rectangle 4"/>
          <p:cNvSpPr/>
          <p:nvPr/>
        </p:nvSpPr>
        <p:spPr>
          <a:xfrm>
            <a:off x="609600" y="77089"/>
            <a:ext cx="10086109" cy="1757854"/>
          </a:xfrm>
          <a:prstGeom prst="rect">
            <a:avLst/>
          </a:prstGeom>
        </p:spPr>
        <p:txBody>
          <a:bodyPr wrap="square">
            <a:spAutoFit/>
          </a:bodyPr>
          <a:lstStyle/>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7" name="Espace réservé du numéro de diapositive 6">
            <a:extLst>
              <a:ext uri="{FF2B5EF4-FFF2-40B4-BE49-F238E27FC236}">
                <a16:creationId xmlns:a16="http://schemas.microsoft.com/office/drawing/2014/main" id="{2C48F00D-F582-EB46-B357-4B77EC277287}"/>
              </a:ext>
            </a:extLst>
          </p:cNvPr>
          <p:cNvSpPr>
            <a:spLocks noGrp="1"/>
          </p:cNvSpPr>
          <p:nvPr>
            <p:ph type="sldNum" sz="quarter" idx="12"/>
          </p:nvPr>
        </p:nvSpPr>
        <p:spPr/>
        <p:txBody>
          <a:bodyPr/>
          <a:lstStyle/>
          <a:p>
            <a:fld id="{D0818B26-63FD-4371-87B1-1F5474866139}" type="slidenum">
              <a:rPr lang="fr-FR" smtClean="0"/>
              <a:pPr/>
              <a:t>52</a:t>
            </a:fld>
            <a:endParaRPr lang="fr-FR"/>
          </a:p>
        </p:txBody>
      </p:sp>
    </p:spTree>
    <p:extLst>
      <p:ext uri="{BB962C8B-B14F-4D97-AF65-F5344CB8AC3E}">
        <p14:creationId xmlns:p14="http://schemas.microsoft.com/office/powerpoint/2010/main" val="3583775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85394" y="1205633"/>
            <a:ext cx="9323339" cy="4400839"/>
          </a:xfrm>
        </p:spPr>
        <p:txBody>
          <a:bodyPr anchor="ctr">
            <a:normAutofit/>
          </a:bodyPr>
          <a:lstStyle/>
          <a:p>
            <a:r>
              <a:rPr lang="fr-FR" dirty="0"/>
              <a:t> </a:t>
            </a:r>
          </a:p>
          <a:p>
            <a:pPr algn="just"/>
            <a:r>
              <a:rPr lang="fr-FR" sz="2400" b="1" dirty="0">
                <a:solidFill>
                  <a:schemeClr val="tx1">
                    <a:lumMod val="75000"/>
                    <a:lumOff val="25000"/>
                  </a:schemeClr>
                </a:solidFill>
              </a:rPr>
              <a:t>Les documents et registres obligatoires</a:t>
            </a:r>
          </a:p>
          <a:p>
            <a:pPr algn="just"/>
            <a:r>
              <a:rPr lang="fr-FR" sz="2000" dirty="0">
                <a:solidFill>
                  <a:schemeClr val="tx1">
                    <a:lumMod val="75000"/>
                    <a:lumOff val="25000"/>
                  </a:schemeClr>
                </a:solidFill>
              </a:rPr>
              <a:t>Le chef d’un EPLE cumule les responsabilités d’un employeur et d’un gestionnaire d’établissement recevant du public. A ce titre, il doit tenir à jour un certain nombre </a:t>
            </a:r>
            <a:r>
              <a:rPr lang="fr-FR" sz="2000" b="1" dirty="0">
                <a:solidFill>
                  <a:schemeClr val="tx1">
                    <a:lumMod val="75000"/>
                    <a:lumOff val="25000"/>
                  </a:schemeClr>
                </a:solidFill>
              </a:rPr>
              <a:t>de registres obligatoires </a:t>
            </a:r>
            <a:r>
              <a:rPr lang="fr-FR" sz="2000" dirty="0">
                <a:solidFill>
                  <a:schemeClr val="tx1">
                    <a:lumMod val="75000"/>
                    <a:lumOff val="25000"/>
                  </a:schemeClr>
                </a:solidFill>
              </a:rPr>
              <a:t>(intervention de Mme BON)</a:t>
            </a:r>
          </a:p>
          <a:p>
            <a:pPr algn="l"/>
            <a:endParaRPr lang="fr-FR" sz="1400" dirty="0">
              <a:solidFill>
                <a:schemeClr val="tx1"/>
              </a:solidFill>
              <a:latin typeface="Arial" panose="020B0604020202020204" pitchFamily="34" charset="0"/>
              <a:cs typeface="Arial" panose="020B0604020202020204" pitchFamily="34" charset="0"/>
            </a:endParaRPr>
          </a:p>
        </p:txBody>
      </p:sp>
      <p:pic>
        <p:nvPicPr>
          <p:cNvPr id="4" name="Image 3" descr="07_logo_REGIONS%20ACA_GUADELOUPE"/>
          <p:cNvPicPr/>
          <p:nvPr/>
        </p:nvPicPr>
        <p:blipFill>
          <a:blip r:embed="rId2" cstate="print"/>
          <a:srcRect/>
          <a:stretch>
            <a:fillRect/>
          </a:stretch>
        </p:blipFill>
        <p:spPr bwMode="auto">
          <a:xfrm>
            <a:off x="1099993" y="221384"/>
            <a:ext cx="1771650" cy="984250"/>
          </a:xfrm>
          <a:prstGeom prst="rect">
            <a:avLst/>
          </a:prstGeom>
          <a:noFill/>
        </p:spPr>
      </p:pic>
      <p:sp>
        <p:nvSpPr>
          <p:cNvPr id="5" name="Rectangle 4"/>
          <p:cNvSpPr/>
          <p:nvPr/>
        </p:nvSpPr>
        <p:spPr>
          <a:xfrm>
            <a:off x="609600" y="77089"/>
            <a:ext cx="10086109" cy="1757854"/>
          </a:xfrm>
          <a:prstGeom prst="rect">
            <a:avLst/>
          </a:prstGeom>
        </p:spPr>
        <p:txBody>
          <a:bodyPr wrap="square">
            <a:spAutoFit/>
          </a:bodyPr>
          <a:lstStyle/>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b="1" u="sng"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6" name="Espace réservé du numéro de diapositive 3">
            <a:extLst>
              <a:ext uri="{FF2B5EF4-FFF2-40B4-BE49-F238E27FC236}">
                <a16:creationId xmlns:a16="http://schemas.microsoft.com/office/drawing/2014/main" id="{05C31D7C-47B6-3945-ACD8-D438AAE1F4E8}"/>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53</a:t>
            </a:fld>
            <a:endParaRPr lang="fr-FR"/>
          </a:p>
        </p:txBody>
      </p:sp>
    </p:spTree>
    <p:extLst>
      <p:ext uri="{BB962C8B-B14F-4D97-AF65-F5344CB8AC3E}">
        <p14:creationId xmlns:p14="http://schemas.microsoft.com/office/powerpoint/2010/main" val="2780121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07_logo_REGIONS%20ACA_GUADELOUPE"/>
          <p:cNvPicPr/>
          <p:nvPr/>
        </p:nvPicPr>
        <p:blipFill>
          <a:blip r:embed="rId3" cstate="print"/>
          <a:srcRect/>
          <a:stretch>
            <a:fillRect/>
          </a:stretch>
        </p:blipFill>
        <p:spPr bwMode="auto">
          <a:xfrm>
            <a:off x="1099993" y="221384"/>
            <a:ext cx="1771650" cy="984250"/>
          </a:xfrm>
          <a:prstGeom prst="rect">
            <a:avLst/>
          </a:prstGeom>
          <a:noFill/>
        </p:spPr>
      </p:pic>
      <p:sp>
        <p:nvSpPr>
          <p:cNvPr id="2" name="Rectangle 1"/>
          <p:cNvSpPr/>
          <p:nvPr/>
        </p:nvSpPr>
        <p:spPr>
          <a:xfrm>
            <a:off x="1658982" y="1902630"/>
            <a:ext cx="8602617" cy="4401205"/>
          </a:xfrm>
          <a:prstGeom prst="rect">
            <a:avLst/>
          </a:prstGeom>
        </p:spPr>
        <p:txBody>
          <a:bodyPr wrap="square">
            <a:spAutoFit/>
          </a:bodyPr>
          <a:lstStyle/>
          <a:p>
            <a:pPr algn="just"/>
            <a:r>
              <a:rPr lang="fr-FR" sz="2000" dirty="0">
                <a:solidFill>
                  <a:schemeClr val="tx1">
                    <a:lumMod val="75000"/>
                    <a:lumOff val="25000"/>
                  </a:schemeClr>
                </a:solidFill>
              </a:rPr>
              <a:t>La sécurité des élèves et des personnels de l’Éducation nationale est une priorité du ministère chargé de l’Éducation nationale </a:t>
            </a:r>
          </a:p>
          <a:p>
            <a:pPr algn="just"/>
            <a:endParaRPr lang="fr-FR" sz="2000" dirty="0">
              <a:solidFill>
                <a:schemeClr val="tx1">
                  <a:lumMod val="75000"/>
                  <a:lumOff val="25000"/>
                </a:schemeClr>
              </a:solidFill>
            </a:endParaRPr>
          </a:p>
          <a:p>
            <a:pPr algn="just"/>
            <a:r>
              <a:rPr lang="fr-FR" sz="2000" dirty="0">
                <a:solidFill>
                  <a:schemeClr val="tx1">
                    <a:lumMod val="75000"/>
                    <a:lumOff val="25000"/>
                  </a:schemeClr>
                </a:solidFill>
              </a:rPr>
              <a:t>Depuis 2004, différentes mesures et plans ont été pris pour assurer la sécurisation des écoles .</a:t>
            </a:r>
          </a:p>
          <a:p>
            <a:pPr algn="just"/>
            <a:endParaRPr lang="fr-FR" sz="2000" dirty="0">
              <a:solidFill>
                <a:schemeClr val="tx1">
                  <a:lumMod val="75000"/>
                  <a:lumOff val="25000"/>
                </a:schemeClr>
              </a:solidFill>
            </a:endParaRPr>
          </a:p>
          <a:p>
            <a:pPr algn="just"/>
            <a:r>
              <a:rPr lang="fr-FR" sz="2000" dirty="0">
                <a:solidFill>
                  <a:schemeClr val="tx1">
                    <a:lumMod val="75000"/>
                    <a:lumOff val="25000"/>
                  </a:schemeClr>
                </a:solidFill>
              </a:rPr>
              <a:t>Les inspecteurs s’assurent de la santé et des conditions de travail des personnels de la circonscription en s'appuyant sur la DRH académique et les différents services pour répondre à leur demande d’accompagnement ou de prise en charge de situations individuelles de personnels le cas échéant.</a:t>
            </a:r>
          </a:p>
          <a:p>
            <a:pPr algn="just"/>
            <a:endParaRPr lang="fr-FR" sz="2000" dirty="0">
              <a:solidFill>
                <a:schemeClr val="tx1">
                  <a:lumMod val="75000"/>
                  <a:lumOff val="25000"/>
                </a:schemeClr>
              </a:solidFill>
            </a:endParaRPr>
          </a:p>
          <a:p>
            <a:pPr algn="just"/>
            <a:endParaRPr lang="fr-FR" sz="2000" dirty="0">
              <a:solidFill>
                <a:schemeClr val="tx1">
                  <a:lumMod val="75000"/>
                  <a:lumOff val="25000"/>
                </a:schemeClr>
              </a:solidFill>
            </a:endParaRPr>
          </a:p>
          <a:p>
            <a:pPr algn="just"/>
            <a:r>
              <a:rPr lang="fr-FR" sz="2000" dirty="0">
                <a:solidFill>
                  <a:schemeClr val="tx1">
                    <a:lumMod val="75000"/>
                    <a:lumOff val="25000"/>
                  </a:schemeClr>
                </a:solidFill>
              </a:rPr>
              <a:t> </a:t>
            </a:r>
          </a:p>
        </p:txBody>
      </p:sp>
      <p:sp>
        <p:nvSpPr>
          <p:cNvPr id="5" name="Espace réservé du numéro de diapositive 3">
            <a:extLst>
              <a:ext uri="{FF2B5EF4-FFF2-40B4-BE49-F238E27FC236}">
                <a16:creationId xmlns:a16="http://schemas.microsoft.com/office/drawing/2014/main" id="{A263134C-BFFE-C541-8979-FE9E0E1F6832}"/>
              </a:ext>
            </a:extLst>
          </p:cNvPr>
          <p:cNvSpPr>
            <a:spLocks noGrp="1"/>
          </p:cNvSpPr>
          <p:nvPr>
            <p:ph type="sldNum" sz="quarter" idx="12"/>
          </p:nvPr>
        </p:nvSpPr>
        <p:spPr>
          <a:xfrm>
            <a:off x="8590663" y="6049829"/>
            <a:ext cx="683339" cy="365125"/>
          </a:xfrm>
        </p:spPr>
        <p:txBody>
          <a:bodyPr/>
          <a:lstStyle/>
          <a:p>
            <a:fld id="{D0818B26-63FD-4371-87B1-1F5474866139}" type="slidenum">
              <a:rPr lang="fr-FR" smtClean="0"/>
              <a:pPr/>
              <a:t>54</a:t>
            </a:fld>
            <a:endParaRPr lang="fr-FR"/>
          </a:p>
        </p:txBody>
      </p:sp>
    </p:spTree>
    <p:extLst>
      <p:ext uri="{BB962C8B-B14F-4D97-AF65-F5344CB8AC3E}">
        <p14:creationId xmlns:p14="http://schemas.microsoft.com/office/powerpoint/2010/main" val="3419249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7666" y="558798"/>
            <a:ext cx="8596668" cy="1320800"/>
          </a:xfrm>
        </p:spPr>
        <p:txBody>
          <a:bodyPr/>
          <a:lstStyle/>
          <a:p>
            <a:pPr algn="ctr"/>
            <a:r>
              <a:rPr lang="fr-FR" sz="3200" b="1" dirty="0">
                <a:solidFill>
                  <a:schemeClr val="accent2"/>
                </a:solidFill>
                <a:latin typeface="Arial" panose="020B0604020202020204" pitchFamily="34" charset="0"/>
                <a:cs typeface="Arial" panose="020B0604020202020204" pitchFamily="34" charset="0"/>
              </a:rPr>
              <a:t>Sécurité des élèves et des personnels</a:t>
            </a:r>
            <a:br>
              <a:rPr lang="fr-FR" sz="3200" b="1" dirty="0">
                <a:solidFill>
                  <a:schemeClr val="accent2"/>
                </a:solidFill>
                <a:latin typeface="Arial" panose="020B0604020202020204" pitchFamily="34" charset="0"/>
                <a:cs typeface="Arial" panose="020B0604020202020204" pitchFamily="34" charset="0"/>
              </a:rPr>
            </a:br>
            <a:r>
              <a:rPr lang="fr-FR" sz="3200" b="1" dirty="0">
                <a:solidFill>
                  <a:schemeClr val="accent2"/>
                </a:solidFill>
                <a:latin typeface="Arial" panose="020B0604020202020204" pitchFamily="34" charset="0"/>
                <a:cs typeface="Arial" panose="020B0604020202020204" pitchFamily="34" charset="0"/>
              </a:rPr>
              <a:t> de l’Éducation nationale</a:t>
            </a:r>
          </a:p>
        </p:txBody>
      </p:sp>
      <p:sp>
        <p:nvSpPr>
          <p:cNvPr id="3" name="Espace réservé du contenu 2"/>
          <p:cNvSpPr>
            <a:spLocks noGrp="1"/>
          </p:cNvSpPr>
          <p:nvPr>
            <p:ph idx="1"/>
          </p:nvPr>
        </p:nvSpPr>
        <p:spPr>
          <a:xfrm>
            <a:off x="1797666" y="2336802"/>
            <a:ext cx="7645400" cy="3124200"/>
          </a:xfrm>
        </p:spPr>
        <p:txBody>
          <a:bodyPr anchor="ctr"/>
          <a:lstStyle/>
          <a:p>
            <a:r>
              <a:rPr lang="fr-FR" sz="2000" dirty="0"/>
              <a:t>Axe 1 - Prévention </a:t>
            </a:r>
          </a:p>
          <a:p>
            <a:endParaRPr lang="fr-FR" sz="2000" dirty="0"/>
          </a:p>
          <a:p>
            <a:r>
              <a:rPr lang="fr-FR" sz="2000" dirty="0"/>
              <a:t>Axe 2 – Santé des personnels</a:t>
            </a:r>
          </a:p>
          <a:p>
            <a:pPr marL="0" indent="0">
              <a:buNone/>
            </a:pPr>
            <a:endParaRPr lang="fr-FR" sz="2000" dirty="0"/>
          </a:p>
          <a:p>
            <a:r>
              <a:rPr lang="fr-FR" sz="2000" dirty="0"/>
              <a:t>Axe 3 – Formation aux premiers secours </a:t>
            </a:r>
          </a:p>
        </p:txBody>
      </p:sp>
      <p:pic>
        <p:nvPicPr>
          <p:cNvPr id="4" name="Image 3" descr="07_logo_REGIONS%20ACA_GUADELOUPE">
            <a:extLst>
              <a:ext uri="{FF2B5EF4-FFF2-40B4-BE49-F238E27FC236}">
                <a16:creationId xmlns:a16="http://schemas.microsoft.com/office/drawing/2014/main" id="{BEAC85CE-8431-0A4F-8872-5058570F77A1}"/>
              </a:ext>
            </a:extLst>
          </p:cNvPr>
          <p:cNvPicPr/>
          <p:nvPr/>
        </p:nvPicPr>
        <p:blipFill>
          <a:blip r:embed="rId2" cstate="print"/>
          <a:srcRect/>
          <a:stretch>
            <a:fillRect/>
          </a:stretch>
        </p:blipFill>
        <p:spPr bwMode="auto">
          <a:xfrm>
            <a:off x="278726" y="234948"/>
            <a:ext cx="1771650" cy="984250"/>
          </a:xfrm>
          <a:prstGeom prst="rect">
            <a:avLst/>
          </a:prstGeom>
          <a:noFill/>
        </p:spPr>
      </p:pic>
      <p:sp>
        <p:nvSpPr>
          <p:cNvPr id="5" name="Espace réservé du numéro de diapositive 4">
            <a:extLst>
              <a:ext uri="{FF2B5EF4-FFF2-40B4-BE49-F238E27FC236}">
                <a16:creationId xmlns:a16="http://schemas.microsoft.com/office/drawing/2014/main" id="{92CCA0C8-9E17-8647-95F6-00AA6DC58396}"/>
              </a:ext>
            </a:extLst>
          </p:cNvPr>
          <p:cNvSpPr>
            <a:spLocks noGrp="1"/>
          </p:cNvSpPr>
          <p:nvPr>
            <p:ph type="sldNum" sz="quarter" idx="12"/>
          </p:nvPr>
        </p:nvSpPr>
        <p:spPr/>
        <p:txBody>
          <a:bodyPr/>
          <a:lstStyle/>
          <a:p>
            <a:fld id="{D0818B26-63FD-4371-87B1-1F5474866139}" type="slidenum">
              <a:rPr lang="fr-FR" smtClean="0"/>
              <a:pPr/>
              <a:t>55</a:t>
            </a:fld>
            <a:endParaRPr lang="fr-FR"/>
          </a:p>
        </p:txBody>
      </p:sp>
    </p:spTree>
    <p:extLst>
      <p:ext uri="{BB962C8B-B14F-4D97-AF65-F5344CB8AC3E}">
        <p14:creationId xmlns:p14="http://schemas.microsoft.com/office/powerpoint/2010/main" val="3427313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07_logo_REGIONS%20ACA_GUADELOUPE">
            <a:extLst>
              <a:ext uri="{FF2B5EF4-FFF2-40B4-BE49-F238E27FC236}">
                <a16:creationId xmlns:a16="http://schemas.microsoft.com/office/drawing/2014/main" id="{6CE2BB25-1163-274B-9005-E35A52C9939A}"/>
              </a:ext>
            </a:extLst>
          </p:cNvPr>
          <p:cNvPicPr/>
          <p:nvPr/>
        </p:nvPicPr>
        <p:blipFill>
          <a:blip r:embed="rId3" cstate="print"/>
          <a:srcRect/>
          <a:stretch>
            <a:fillRect/>
          </a:stretch>
        </p:blipFill>
        <p:spPr bwMode="auto">
          <a:xfrm>
            <a:off x="0" y="130651"/>
            <a:ext cx="1771650" cy="984250"/>
          </a:xfrm>
          <a:prstGeom prst="rect">
            <a:avLst/>
          </a:prstGeom>
          <a:noFill/>
        </p:spPr>
      </p:pic>
      <p:sp>
        <p:nvSpPr>
          <p:cNvPr id="7" name="Line 50"/>
          <p:cNvSpPr>
            <a:spLocks noChangeShapeType="1"/>
          </p:cNvSpPr>
          <p:nvPr/>
        </p:nvSpPr>
        <p:spPr bwMode="auto">
          <a:xfrm>
            <a:off x="5398570" y="2610617"/>
            <a:ext cx="0" cy="633437"/>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8" name="Line 48"/>
          <p:cNvSpPr>
            <a:spLocks noChangeShapeType="1"/>
          </p:cNvSpPr>
          <p:nvPr/>
        </p:nvSpPr>
        <p:spPr bwMode="auto">
          <a:xfrm>
            <a:off x="2329905" y="2629707"/>
            <a:ext cx="2172146" cy="170569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12" name="Rectangle 2"/>
          <p:cNvSpPr txBox="1">
            <a:spLocks noChangeArrowheads="1"/>
          </p:cNvSpPr>
          <p:nvPr/>
        </p:nvSpPr>
        <p:spPr bwMode="auto">
          <a:xfrm>
            <a:off x="3986974" y="2162437"/>
            <a:ext cx="2808287" cy="394657"/>
          </a:xfrm>
          <a:prstGeom prst="rect">
            <a:avLst/>
          </a:prstGeom>
          <a:solidFill>
            <a:schemeClr val="accent1">
              <a:lumMod val="20000"/>
              <a:lumOff val="80000"/>
            </a:schemeClr>
          </a:solidFill>
          <a:ln w="57150">
            <a:solidFill>
              <a:srgbClr val="00B050"/>
            </a:solidFill>
            <a:miter lim="800000"/>
            <a:headEnd/>
            <a:tailEnd/>
          </a:ln>
        </p:spPr>
        <p:txBody>
          <a:bodyPr lIns="0" rIns="0" bIns="0" anchor="ctr" anchorCtr="1"/>
          <a:lstStyle/>
          <a:p>
            <a:pPr algn="ctr">
              <a:defRPr/>
            </a:pPr>
            <a:r>
              <a:rPr lang="fr-FR" sz="1600" b="1" dirty="0">
                <a:effectLst>
                  <a:outerShdw blurRad="38100" dist="38100" dir="2700000" algn="tl">
                    <a:srgbClr val="FFFFFF"/>
                  </a:outerShdw>
                </a:effectLst>
                <a:latin typeface="Arial" panose="020B0604020202020204" pitchFamily="34" charset="0"/>
                <a:ea typeface="+mj-ea"/>
                <a:cs typeface="Arial" panose="020B0604020202020204" pitchFamily="34" charset="0"/>
              </a:rPr>
              <a:t>IEN CCPD</a:t>
            </a:r>
          </a:p>
        </p:txBody>
      </p:sp>
      <p:sp>
        <p:nvSpPr>
          <p:cNvPr id="14" name="Text Box 6"/>
          <p:cNvSpPr txBox="1">
            <a:spLocks noChangeArrowheads="1"/>
          </p:cNvSpPr>
          <p:nvPr/>
        </p:nvSpPr>
        <p:spPr bwMode="auto">
          <a:xfrm>
            <a:off x="4058411" y="1373134"/>
            <a:ext cx="2736850" cy="338554"/>
          </a:xfrm>
          <a:prstGeom prst="rect">
            <a:avLst/>
          </a:prstGeom>
          <a:solidFill>
            <a:schemeClr val="accent1">
              <a:lumMod val="20000"/>
              <a:lumOff val="80000"/>
            </a:schemeClr>
          </a:solidFill>
          <a:ln w="57150">
            <a:solidFill>
              <a:srgbClr val="008000"/>
            </a:solidFill>
            <a:miter lim="800000"/>
            <a:headEnd/>
            <a:tailEnd/>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fr-FR" altLang="fr-FR" sz="1600" b="1" dirty="0">
                <a:latin typeface="Arial" panose="020B0604020202020204" pitchFamily="34" charset="0"/>
              </a:rPr>
              <a:t>DAASEN</a:t>
            </a:r>
          </a:p>
        </p:txBody>
      </p:sp>
      <p:sp>
        <p:nvSpPr>
          <p:cNvPr id="21" name="Text Box 17"/>
          <p:cNvSpPr txBox="1">
            <a:spLocks noChangeArrowheads="1"/>
          </p:cNvSpPr>
          <p:nvPr/>
        </p:nvSpPr>
        <p:spPr bwMode="auto">
          <a:xfrm>
            <a:off x="4354789" y="3307970"/>
            <a:ext cx="2087562" cy="584775"/>
          </a:xfrm>
          <a:prstGeom prst="rect">
            <a:avLst/>
          </a:prstGeom>
          <a:solidFill>
            <a:schemeClr val="accent1">
              <a:lumMod val="20000"/>
              <a:lumOff val="80000"/>
            </a:schemeClr>
          </a:solidFill>
          <a:ln w="57150">
            <a:solidFill>
              <a:srgbClr val="008000"/>
            </a:solidFill>
            <a:miter lim="800000"/>
            <a:headEnd/>
            <a:tailEnd/>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fr-FR" altLang="fr-FR" sz="1600" b="1" dirty="0">
                <a:latin typeface="Arial" panose="020B0604020202020204" pitchFamily="34" charset="0"/>
              </a:rPr>
              <a:t>Assistant de prévention</a:t>
            </a:r>
          </a:p>
        </p:txBody>
      </p:sp>
      <p:sp>
        <p:nvSpPr>
          <p:cNvPr id="22" name="Text Box 20"/>
          <p:cNvSpPr txBox="1">
            <a:spLocks noChangeArrowheads="1"/>
          </p:cNvSpPr>
          <p:nvPr/>
        </p:nvSpPr>
        <p:spPr bwMode="auto">
          <a:xfrm>
            <a:off x="455353" y="3898150"/>
            <a:ext cx="2376488" cy="338554"/>
          </a:xfrm>
          <a:prstGeom prst="rect">
            <a:avLst/>
          </a:prstGeom>
          <a:solidFill>
            <a:schemeClr val="accent1">
              <a:lumMod val="20000"/>
              <a:lumOff val="80000"/>
            </a:schemeClr>
          </a:solidFill>
          <a:ln w="57150">
            <a:solidFill>
              <a:srgbClr val="008000"/>
            </a:solidFill>
            <a:miter lim="800000"/>
            <a:headEnd/>
            <a:tailEnd/>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fr-FR" altLang="fr-FR" sz="1600" b="1" dirty="0">
                <a:latin typeface="Arial" panose="020B0604020202020204" pitchFamily="34" charset="0"/>
              </a:rPr>
              <a:t>Services municipaux</a:t>
            </a:r>
          </a:p>
        </p:txBody>
      </p:sp>
      <p:sp>
        <p:nvSpPr>
          <p:cNvPr id="23" name="Line 21"/>
          <p:cNvSpPr>
            <a:spLocks noChangeShapeType="1"/>
          </p:cNvSpPr>
          <p:nvPr/>
        </p:nvSpPr>
        <p:spPr bwMode="auto">
          <a:xfrm flipH="1" flipV="1">
            <a:off x="3033259" y="2415205"/>
            <a:ext cx="895019"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24" name="Line 22"/>
          <p:cNvSpPr>
            <a:spLocks noChangeShapeType="1"/>
          </p:cNvSpPr>
          <p:nvPr/>
        </p:nvSpPr>
        <p:spPr bwMode="auto">
          <a:xfrm flipH="1">
            <a:off x="5381078" y="3879124"/>
            <a:ext cx="0" cy="560323"/>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25" name="Line 23"/>
          <p:cNvSpPr>
            <a:spLocks noChangeShapeType="1"/>
          </p:cNvSpPr>
          <p:nvPr/>
        </p:nvSpPr>
        <p:spPr bwMode="auto">
          <a:xfrm flipH="1">
            <a:off x="1624231" y="2659017"/>
            <a:ext cx="29715" cy="119856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0" name="Line 29"/>
          <p:cNvSpPr>
            <a:spLocks noChangeShapeType="1"/>
          </p:cNvSpPr>
          <p:nvPr/>
        </p:nvSpPr>
        <p:spPr bwMode="auto">
          <a:xfrm flipH="1" flipV="1">
            <a:off x="5384014" y="1792454"/>
            <a:ext cx="14556" cy="367413"/>
          </a:xfrm>
          <a:prstGeom prst="line">
            <a:avLst/>
          </a:prstGeom>
          <a:noFill/>
          <a:ln w="3810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5" name="Text Box 19"/>
          <p:cNvSpPr txBox="1">
            <a:spLocks noChangeArrowheads="1"/>
          </p:cNvSpPr>
          <p:nvPr/>
        </p:nvSpPr>
        <p:spPr bwMode="auto">
          <a:xfrm>
            <a:off x="4354789" y="4411955"/>
            <a:ext cx="2233612" cy="338554"/>
          </a:xfrm>
          <a:prstGeom prst="rect">
            <a:avLst/>
          </a:prstGeom>
          <a:solidFill>
            <a:schemeClr val="accent1">
              <a:lumMod val="20000"/>
              <a:lumOff val="80000"/>
            </a:schemeClr>
          </a:solidFill>
          <a:ln w="57150">
            <a:solidFill>
              <a:srgbClr val="008000"/>
            </a:solidFill>
            <a:miter lim="800000"/>
            <a:headEnd/>
            <a:tailEnd/>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fr-FR" altLang="fr-FR" sz="1600" b="1" dirty="0">
                <a:latin typeface="Arial" panose="020B0604020202020204" pitchFamily="34" charset="0"/>
              </a:rPr>
              <a:t>Directeur</a:t>
            </a:r>
            <a:endParaRPr lang="fr-FR" altLang="fr-FR" sz="1200" b="1" dirty="0">
              <a:latin typeface="Arial" panose="020B0604020202020204" pitchFamily="34" charset="0"/>
            </a:endParaRPr>
          </a:p>
        </p:txBody>
      </p:sp>
      <p:sp>
        <p:nvSpPr>
          <p:cNvPr id="42" name="Text Box 51"/>
          <p:cNvSpPr txBox="1">
            <a:spLocks noChangeArrowheads="1"/>
          </p:cNvSpPr>
          <p:nvPr/>
        </p:nvSpPr>
        <p:spPr bwMode="auto">
          <a:xfrm>
            <a:off x="7880199" y="2270835"/>
            <a:ext cx="1976723" cy="339782"/>
          </a:xfrm>
          <a:prstGeom prst="rect">
            <a:avLst/>
          </a:prstGeom>
          <a:solidFill>
            <a:schemeClr val="accent1">
              <a:lumMod val="20000"/>
              <a:lumOff val="80000"/>
            </a:schemeClr>
          </a:solidFill>
          <a:ln w="57150">
            <a:solidFill>
              <a:srgbClr val="00B050"/>
            </a:solidFill>
            <a:miter lim="800000"/>
            <a:headEnd/>
            <a:tailEnd/>
          </a:ln>
        </p:spPr>
        <p:txBody>
          <a:bodyPr wrap="square">
            <a:spAutoFit/>
          </a:bodyPr>
          <a:lstStyle/>
          <a:p>
            <a:pPr algn="ctr" eaLnBrk="1" hangingPunct="1">
              <a:spcBef>
                <a:spcPct val="50000"/>
              </a:spcBef>
              <a:defRPr/>
            </a:pPr>
            <a:r>
              <a:rPr lang="fr-FR" sz="1600" b="1" dirty="0">
                <a:latin typeface="Arial" charset="0"/>
              </a:rPr>
              <a:t>ISST</a:t>
            </a:r>
          </a:p>
        </p:txBody>
      </p:sp>
      <p:sp>
        <p:nvSpPr>
          <p:cNvPr id="46" name="Text Box 20"/>
          <p:cNvSpPr txBox="1">
            <a:spLocks noChangeArrowheads="1"/>
          </p:cNvSpPr>
          <p:nvPr/>
        </p:nvSpPr>
        <p:spPr bwMode="auto">
          <a:xfrm>
            <a:off x="656773" y="2251404"/>
            <a:ext cx="2376488" cy="338554"/>
          </a:xfrm>
          <a:prstGeom prst="rect">
            <a:avLst/>
          </a:prstGeom>
          <a:solidFill>
            <a:schemeClr val="accent1">
              <a:lumMod val="20000"/>
              <a:lumOff val="80000"/>
            </a:schemeClr>
          </a:solidFill>
          <a:ln w="57150">
            <a:solidFill>
              <a:srgbClr val="008000"/>
            </a:solidFill>
            <a:miter lim="800000"/>
            <a:headEnd/>
            <a:tailEnd/>
          </a:ln>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fr-FR" altLang="fr-FR" sz="1600" b="1" dirty="0">
                <a:latin typeface="Arial" panose="020B0604020202020204" pitchFamily="34" charset="0"/>
              </a:rPr>
              <a:t>MAIRE</a:t>
            </a:r>
            <a:endParaRPr lang="fr-FR" altLang="fr-FR" sz="1200" b="1" dirty="0">
              <a:latin typeface="Arial" panose="020B0604020202020204" pitchFamily="34" charset="0"/>
            </a:endParaRPr>
          </a:p>
        </p:txBody>
      </p:sp>
      <p:sp>
        <p:nvSpPr>
          <p:cNvPr id="47" name="Line 21"/>
          <p:cNvSpPr>
            <a:spLocks noChangeShapeType="1"/>
          </p:cNvSpPr>
          <p:nvPr/>
        </p:nvSpPr>
        <p:spPr bwMode="auto">
          <a:xfrm flipH="1">
            <a:off x="6853956" y="2417737"/>
            <a:ext cx="1026242"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cxnSp>
        <p:nvCxnSpPr>
          <p:cNvPr id="51" name="Connecteur en angle 50"/>
          <p:cNvCxnSpPr>
            <a:cxnSpLocks/>
          </p:cNvCxnSpPr>
          <p:nvPr/>
        </p:nvCxnSpPr>
        <p:spPr>
          <a:xfrm rot="5400000" flipH="1" flipV="1">
            <a:off x="5695602" y="3324679"/>
            <a:ext cx="1810714" cy="27554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172445" y="96395"/>
            <a:ext cx="8684477" cy="707886"/>
          </a:xfrm>
          <a:prstGeom prst="rect">
            <a:avLst/>
          </a:prstGeom>
        </p:spPr>
        <p:txBody>
          <a:bodyPr wrap="square">
            <a:spAutoFit/>
          </a:bodyPr>
          <a:lstStyle/>
          <a:p>
            <a:pPr algn="ctr"/>
            <a:r>
              <a:rPr lang="fr-FR" sz="2000" b="1" dirty="0">
                <a:solidFill>
                  <a:schemeClr val="accent2"/>
                </a:solidFill>
                <a:latin typeface="Arial" panose="020B0604020202020204" pitchFamily="34" charset="0"/>
                <a:ea typeface="+mj-ea"/>
                <a:cs typeface="Arial" panose="020B0604020202020204" pitchFamily="34" charset="0"/>
              </a:rPr>
              <a:t>Accompagnement d’une école pour assurer la sécurité des élèves </a:t>
            </a:r>
          </a:p>
          <a:p>
            <a:pPr algn="ctr"/>
            <a:r>
              <a:rPr lang="fr-FR" sz="2000" b="1" dirty="0">
                <a:solidFill>
                  <a:schemeClr val="accent2"/>
                </a:solidFill>
                <a:latin typeface="Arial" panose="020B0604020202020204" pitchFamily="34" charset="0"/>
                <a:ea typeface="+mj-ea"/>
                <a:cs typeface="Arial" panose="020B0604020202020204" pitchFamily="34" charset="0"/>
              </a:rPr>
              <a:t>et des personnels de l’éducation : les différents acteurs</a:t>
            </a:r>
          </a:p>
        </p:txBody>
      </p:sp>
      <p:sp>
        <p:nvSpPr>
          <p:cNvPr id="27" name="Line 48"/>
          <p:cNvSpPr>
            <a:spLocks noChangeShapeType="1"/>
          </p:cNvSpPr>
          <p:nvPr/>
        </p:nvSpPr>
        <p:spPr bwMode="auto">
          <a:xfrm>
            <a:off x="2876622" y="3985991"/>
            <a:ext cx="1416565" cy="45015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28" name="Line 48"/>
          <p:cNvSpPr>
            <a:spLocks noChangeShapeType="1"/>
          </p:cNvSpPr>
          <p:nvPr/>
        </p:nvSpPr>
        <p:spPr bwMode="auto">
          <a:xfrm flipV="1">
            <a:off x="2527011" y="3512206"/>
            <a:ext cx="1678665" cy="385944"/>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29" name="Line 48"/>
          <p:cNvSpPr>
            <a:spLocks noChangeShapeType="1"/>
          </p:cNvSpPr>
          <p:nvPr/>
        </p:nvSpPr>
        <p:spPr bwMode="auto">
          <a:xfrm>
            <a:off x="2435962" y="2542571"/>
            <a:ext cx="1824943" cy="765399"/>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1" name="Line 48"/>
          <p:cNvSpPr>
            <a:spLocks noChangeShapeType="1"/>
          </p:cNvSpPr>
          <p:nvPr/>
        </p:nvSpPr>
        <p:spPr bwMode="auto">
          <a:xfrm flipV="1">
            <a:off x="1886265" y="2732610"/>
            <a:ext cx="2172146" cy="1077697"/>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2" name="Line 48"/>
          <p:cNvSpPr>
            <a:spLocks noChangeShapeType="1"/>
          </p:cNvSpPr>
          <p:nvPr/>
        </p:nvSpPr>
        <p:spPr bwMode="auto">
          <a:xfrm flipV="1">
            <a:off x="6564881" y="2717789"/>
            <a:ext cx="2146710" cy="57558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 name="Espace réservé du numéro de diapositive 2">
            <a:extLst>
              <a:ext uri="{FF2B5EF4-FFF2-40B4-BE49-F238E27FC236}">
                <a16:creationId xmlns:a16="http://schemas.microsoft.com/office/drawing/2014/main" id="{5267200A-9DBB-C744-8425-6D70F42C7636}"/>
              </a:ext>
            </a:extLst>
          </p:cNvPr>
          <p:cNvSpPr>
            <a:spLocks noGrp="1"/>
          </p:cNvSpPr>
          <p:nvPr>
            <p:ph type="sldNum" sz="quarter" idx="12"/>
          </p:nvPr>
        </p:nvSpPr>
        <p:spPr/>
        <p:txBody>
          <a:bodyPr/>
          <a:lstStyle/>
          <a:p>
            <a:fld id="{D0818B26-63FD-4371-87B1-1F5474866139}" type="slidenum">
              <a:rPr lang="fr-FR" smtClean="0"/>
              <a:pPr/>
              <a:t>56</a:t>
            </a:fld>
            <a:endParaRPr lang="fr-FR"/>
          </a:p>
        </p:txBody>
      </p:sp>
    </p:spTree>
    <p:extLst>
      <p:ext uri="{BB962C8B-B14F-4D97-AF65-F5344CB8AC3E}">
        <p14:creationId xmlns:p14="http://schemas.microsoft.com/office/powerpoint/2010/main" val="2871781208"/>
      </p:ext>
    </p:extLst>
  </p:cSld>
  <p:clrMapOvr>
    <a:masterClrMapping/>
  </p:clrMapOvr>
  <p:transition spd="slow" advTm="9000">
    <p:wheel spokes="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498843" y="2031999"/>
            <a:ext cx="10152224" cy="3945467"/>
          </a:xfrm>
        </p:spPr>
        <p:txBody>
          <a:bodyPr anchor="ctr">
            <a:normAutofit/>
          </a:bodyP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Mme </a:t>
            </a:r>
            <a:r>
              <a:rPr lang="fr-FR" sz="2800" dirty="0" err="1">
                <a:solidFill>
                  <a:srgbClr val="C00000"/>
                </a:solidFill>
                <a:latin typeface="Arial" panose="020B0604020202020204" pitchFamily="34" charset="0"/>
                <a:cs typeface="Arial" panose="020B0604020202020204" pitchFamily="34" charset="0"/>
              </a:rPr>
              <a:t>Francius</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Weena</a:t>
            </a:r>
            <a:r>
              <a:rPr lang="fr-FR" sz="2800" dirty="0">
                <a:solidFill>
                  <a:srgbClr val="C00000"/>
                </a:solidFill>
                <a:latin typeface="Arial" panose="020B0604020202020204" pitchFamily="34" charset="0"/>
                <a:cs typeface="Arial" panose="020B0604020202020204" pitchFamily="34" charset="0"/>
              </a:rPr>
              <a:t>, </a:t>
            </a:r>
          </a:p>
          <a:p>
            <a:pPr marL="0" indent="0" algn="ctr">
              <a:buNone/>
            </a:pPr>
            <a:r>
              <a:rPr lang="fr-FR" sz="2800" dirty="0">
                <a:solidFill>
                  <a:srgbClr val="C00000"/>
                </a:solidFill>
                <a:latin typeface="Arial" panose="020B0604020202020204" pitchFamily="34" charset="0"/>
                <a:cs typeface="Arial" panose="020B0604020202020204" pitchFamily="34" charset="0"/>
              </a:rPr>
              <a:t>Assistante de prévention</a:t>
            </a:r>
          </a:p>
          <a:p>
            <a:endParaRPr lang="fr-FR" sz="2800" b="1" dirty="0">
              <a:ln w="0"/>
              <a:solidFill>
                <a:srgbClr val="C00000"/>
              </a:solidFill>
              <a:effectLst>
                <a:outerShdw blurRad="38100" dist="19050" dir="2700000" algn="tl" rotWithShape="0">
                  <a:schemeClr val="dk1">
                    <a:alpha val="40000"/>
                  </a:schemeClr>
                </a:outerShdw>
              </a:effectLst>
            </a:endParaRPr>
          </a:p>
          <a:p>
            <a:pPr marL="0" indent="0" algn="ctr">
              <a:buNone/>
            </a:pPr>
            <a:r>
              <a:rPr lang="fr-FR" sz="3200" b="1" dirty="0">
                <a:solidFill>
                  <a:schemeClr val="accent2"/>
                </a:solidFill>
                <a:latin typeface="+mj-lt"/>
                <a:ea typeface="+mj-ea"/>
                <a:cs typeface="+mj-cs"/>
              </a:rPr>
              <a:t>Rôle de l’assistant de prévention dans les écoles</a:t>
            </a:r>
          </a:p>
          <a:p>
            <a:pPr marL="0" indent="0" algn="ctr">
              <a:buNone/>
            </a:pPr>
            <a:endParaRPr lang="fr-FR" sz="3200" b="1" dirty="0">
              <a:solidFill>
                <a:schemeClr val="accent2"/>
              </a:solidFill>
              <a:latin typeface="+mj-lt"/>
              <a:ea typeface="+mj-ea"/>
              <a:cs typeface="+mj-cs"/>
            </a:endParaRPr>
          </a:p>
        </p:txBody>
      </p:sp>
      <p:sp>
        <p:nvSpPr>
          <p:cNvPr id="2" name="Espace réservé du numéro de diapositive 1">
            <a:extLst>
              <a:ext uri="{FF2B5EF4-FFF2-40B4-BE49-F238E27FC236}">
                <a16:creationId xmlns:a16="http://schemas.microsoft.com/office/drawing/2014/main" id="{D832C61E-62FD-0543-B082-C7461E3FE777}"/>
              </a:ext>
            </a:extLst>
          </p:cNvPr>
          <p:cNvSpPr>
            <a:spLocks noGrp="1"/>
          </p:cNvSpPr>
          <p:nvPr>
            <p:ph type="sldNum" sz="quarter" idx="12"/>
          </p:nvPr>
        </p:nvSpPr>
        <p:spPr/>
        <p:txBody>
          <a:bodyPr/>
          <a:lstStyle/>
          <a:p>
            <a:fld id="{D0818B26-63FD-4371-87B1-1F5474866139}" type="slidenum">
              <a:rPr lang="fr-FR" smtClean="0"/>
              <a:pPr/>
              <a:t>57</a:t>
            </a:fld>
            <a:endParaRPr lang="fr-FR"/>
          </a:p>
        </p:txBody>
      </p:sp>
    </p:spTree>
    <p:extLst>
      <p:ext uri="{BB962C8B-B14F-4D97-AF65-F5344CB8AC3E}">
        <p14:creationId xmlns:p14="http://schemas.microsoft.com/office/powerpoint/2010/main" val="2169189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AF72637-51F0-0546-8C90-96D85F05FBAF}"/>
              </a:ext>
            </a:extLst>
          </p:cNvPr>
          <p:cNvSpPr>
            <a:spLocks noGrp="1"/>
          </p:cNvSpPr>
          <p:nvPr>
            <p:ph type="title"/>
          </p:nvPr>
        </p:nvSpPr>
        <p:spPr>
          <a:xfrm>
            <a:off x="1865361" y="507570"/>
            <a:ext cx="8596668" cy="872497"/>
          </a:xfrm>
        </p:spPr>
        <p:txBody>
          <a:bodyPr anchor="ctr">
            <a:normAutofit/>
          </a:bodyPr>
          <a:lstStyle/>
          <a:p>
            <a:pPr algn="ctr"/>
            <a:r>
              <a:rPr lang="fr-FR" sz="3200" b="1" dirty="0">
                <a:solidFill>
                  <a:schemeClr val="accent2"/>
                </a:solidFill>
                <a:latin typeface="Arial" panose="020B0604020202020204" pitchFamily="34" charset="0"/>
                <a:cs typeface="Arial" panose="020B0604020202020204" pitchFamily="34" charset="0"/>
              </a:rPr>
              <a:t>Rôle de l’assistant de prévention</a:t>
            </a:r>
          </a:p>
        </p:txBody>
      </p:sp>
      <p:pic>
        <p:nvPicPr>
          <p:cNvPr id="4" name="Image 3" descr="07_logo_REGIONS%20ACA_GUADELOUPE"/>
          <p:cNvPicPr/>
          <p:nvPr/>
        </p:nvPicPr>
        <p:blipFill>
          <a:blip r:embed="rId2" cstate="print"/>
          <a:srcRect/>
          <a:stretch>
            <a:fillRect/>
          </a:stretch>
        </p:blipFill>
        <p:spPr bwMode="auto">
          <a:xfrm>
            <a:off x="297296" y="264836"/>
            <a:ext cx="1771650" cy="984250"/>
          </a:xfrm>
          <a:prstGeom prst="rect">
            <a:avLst/>
          </a:prstGeom>
          <a:noFill/>
        </p:spPr>
      </p:pic>
      <p:sp>
        <p:nvSpPr>
          <p:cNvPr id="2" name="ZoneTexte 1"/>
          <p:cNvSpPr txBox="1"/>
          <p:nvPr/>
        </p:nvSpPr>
        <p:spPr>
          <a:xfrm>
            <a:off x="1183121" y="1779798"/>
            <a:ext cx="9697315" cy="5170646"/>
          </a:xfrm>
          <a:prstGeom prst="rect">
            <a:avLst/>
          </a:prstGeom>
          <a:noFill/>
        </p:spPr>
        <p:txBody>
          <a:bodyPr wrap="square" rtlCol="0">
            <a:spAutoFit/>
          </a:bodyPr>
          <a:lstStyle/>
          <a:p>
            <a:endParaRPr lang="fr-FR" b="1" dirty="0">
              <a:ln w="0"/>
              <a:solidFill>
                <a:srgbClr val="C00000"/>
              </a:solidFill>
              <a:effectLst>
                <a:outerShdw blurRad="38100" dist="19050" dir="2700000" algn="tl" rotWithShape="0">
                  <a:schemeClr val="dk1">
                    <a:alpha val="40000"/>
                  </a:schemeClr>
                </a:outerShdw>
              </a:effectLst>
            </a:endParaRPr>
          </a:p>
          <a:p>
            <a:pPr algn="ctr"/>
            <a:r>
              <a:rPr lang="fr-FR" dirty="0">
                <a:ln w="0"/>
                <a:effectLst>
                  <a:outerShdw blurRad="38100" dist="19050" dir="2700000" algn="tl" rotWithShape="0">
                    <a:schemeClr val="dk1">
                      <a:alpha val="40000"/>
                    </a:schemeClr>
                  </a:outerShdw>
                </a:effectLst>
              </a:rPr>
              <a:t>              </a:t>
            </a:r>
            <a:r>
              <a:rPr lang="fr-FR" sz="2000" b="1" dirty="0">
                <a:solidFill>
                  <a:schemeClr val="tx1">
                    <a:lumMod val="75000"/>
                    <a:lumOff val="25000"/>
                  </a:schemeClr>
                </a:solidFill>
              </a:rPr>
              <a:t>ACCOMPAGNEMENT DES DIRECTEURS D’ECOLE</a:t>
            </a:r>
          </a:p>
          <a:p>
            <a:pPr algn="ctr"/>
            <a:endParaRPr lang="fr-FR" sz="2000" dirty="0">
              <a:solidFill>
                <a:schemeClr val="tx1">
                  <a:lumMod val="75000"/>
                  <a:lumOff val="25000"/>
                </a:schemeClr>
              </a:solidFill>
            </a:endParaRPr>
          </a:p>
          <a:p>
            <a:endParaRPr lang="fr-FR" dirty="0">
              <a:ln w="0"/>
              <a:effectLst>
                <a:outerShdw blurRad="38100" dist="19050" dir="2700000" algn="tl" rotWithShape="0">
                  <a:schemeClr val="dk1">
                    <a:alpha val="40000"/>
                  </a:schemeClr>
                </a:outerShdw>
              </a:effectLst>
            </a:endParaRPr>
          </a:p>
          <a:p>
            <a:r>
              <a:rPr lang="fr-FR" dirty="0">
                <a:ln w="0"/>
                <a:effectLst>
                  <a:outerShdw blurRad="38100" dist="19050" dir="2700000" algn="tl" rotWithShape="0">
                    <a:schemeClr val="dk1">
                      <a:alpha val="40000"/>
                    </a:schemeClr>
                  </a:outerShdw>
                </a:effectLst>
              </a:rPr>
              <a:t>                </a:t>
            </a:r>
            <a:r>
              <a:rPr lang="fr-FR" sz="2000" dirty="0">
                <a:solidFill>
                  <a:schemeClr val="tx1">
                    <a:lumMod val="75000"/>
                    <a:lumOff val="25000"/>
                  </a:schemeClr>
                </a:solidFill>
              </a:rPr>
              <a:t>Communication et collaboration avec les différents partenaires</a:t>
            </a:r>
          </a:p>
          <a:p>
            <a:endParaRPr lang="fr-FR" sz="2000" dirty="0">
              <a:solidFill>
                <a:schemeClr val="tx1">
                  <a:lumMod val="75000"/>
                  <a:lumOff val="25000"/>
                </a:schemeClr>
              </a:solidFill>
            </a:endParaRPr>
          </a:p>
          <a:p>
            <a:endParaRPr lang="fr-FR" sz="2000" dirty="0">
              <a:solidFill>
                <a:schemeClr val="tx1">
                  <a:lumMod val="75000"/>
                  <a:lumOff val="25000"/>
                </a:schemeClr>
              </a:solidFill>
            </a:endParaRPr>
          </a:p>
          <a:p>
            <a:r>
              <a:rPr lang="fr-FR" sz="2000" dirty="0">
                <a:solidFill>
                  <a:schemeClr val="tx1">
                    <a:lumMod val="75000"/>
                    <a:lumOff val="25000"/>
                  </a:schemeClr>
                </a:solidFill>
              </a:rPr>
              <a:t>               Formation des directeurs / Enseignants</a:t>
            </a:r>
          </a:p>
          <a:p>
            <a:endParaRPr lang="fr-FR" sz="2000" dirty="0">
              <a:solidFill>
                <a:schemeClr val="tx1">
                  <a:lumMod val="75000"/>
                  <a:lumOff val="25000"/>
                </a:schemeClr>
              </a:solidFill>
            </a:endParaRPr>
          </a:p>
          <a:p>
            <a:r>
              <a:rPr lang="fr-FR" sz="2000" dirty="0">
                <a:solidFill>
                  <a:schemeClr val="tx1">
                    <a:lumMod val="75000"/>
                    <a:lumOff val="25000"/>
                  </a:schemeClr>
                </a:solidFill>
              </a:rPr>
              <a:t>               </a:t>
            </a:r>
          </a:p>
          <a:p>
            <a:r>
              <a:rPr lang="fr-FR" sz="2000" dirty="0">
                <a:solidFill>
                  <a:schemeClr val="tx1">
                    <a:lumMod val="75000"/>
                    <a:lumOff val="25000"/>
                  </a:schemeClr>
                </a:solidFill>
              </a:rPr>
              <a:t>                Aide à la réalisation des exercices de sécurité notamment l’exercice 		    incendie</a:t>
            </a:r>
          </a:p>
          <a:p>
            <a:endParaRPr lang="fr-FR" sz="2000" dirty="0">
              <a:solidFill>
                <a:schemeClr val="tx1">
                  <a:lumMod val="75000"/>
                  <a:lumOff val="25000"/>
                </a:schemeClr>
              </a:solidFill>
            </a:endParaRPr>
          </a:p>
          <a:p>
            <a:pPr algn="ctr"/>
            <a:r>
              <a:rPr lang="fr-FR" sz="2000" dirty="0">
                <a:solidFill>
                  <a:schemeClr val="tx1">
                    <a:lumMod val="75000"/>
                    <a:lumOff val="25000"/>
                  </a:schemeClr>
                </a:solidFill>
              </a:rPr>
              <a:t>		</a:t>
            </a:r>
            <a:r>
              <a:rPr lang="fr-FR" sz="2000" dirty="0">
                <a:solidFill>
                  <a:srgbClr val="FF0000"/>
                </a:solidFill>
              </a:rPr>
              <a:t>En conclusion, c’est un accompagnement sur le terrain</a:t>
            </a:r>
            <a:r>
              <a:rPr lang="fr-FR" dirty="0">
                <a:ln w="0"/>
                <a:solidFill>
                  <a:srgbClr val="FF0000"/>
                </a:solidFill>
                <a:effectLst>
                  <a:outerShdw blurRad="38100" dist="19050" dir="2700000" algn="tl" rotWithShape="0">
                    <a:schemeClr val="dk1">
                      <a:alpha val="40000"/>
                    </a:schemeClr>
                  </a:outerShdw>
                </a:effectLst>
              </a:rPr>
              <a:t>.</a:t>
            </a:r>
          </a:p>
          <a:p>
            <a:pPr algn="ctr"/>
            <a:endParaRPr lang="fr-FR" dirty="0">
              <a:ln w="0"/>
              <a:effectLst>
                <a:outerShdw blurRad="38100" dist="19050" dir="2700000" algn="tl" rotWithShape="0">
                  <a:schemeClr val="dk1">
                    <a:alpha val="40000"/>
                  </a:schemeClr>
                </a:outerShdw>
              </a:effectLst>
            </a:endParaRPr>
          </a:p>
          <a:p>
            <a:pPr algn="ctr"/>
            <a:endParaRPr lang="fr-FR" dirty="0">
              <a:ln w="0"/>
              <a:effectLst>
                <a:outerShdw blurRad="38100" dist="19050" dir="2700000" algn="tl" rotWithShape="0">
                  <a:schemeClr val="dk1">
                    <a:alpha val="40000"/>
                  </a:schemeClr>
                </a:outerShdw>
              </a:effectLst>
            </a:endParaRPr>
          </a:p>
          <a:p>
            <a:endParaRPr lang="fr-FR" dirty="0"/>
          </a:p>
        </p:txBody>
      </p:sp>
      <p:sp>
        <p:nvSpPr>
          <p:cNvPr id="6" name="Flèche droite 5"/>
          <p:cNvSpPr/>
          <p:nvPr/>
        </p:nvSpPr>
        <p:spPr>
          <a:xfrm>
            <a:off x="1501295" y="3005013"/>
            <a:ext cx="716588" cy="2909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a:off x="1501295" y="3913285"/>
            <a:ext cx="716588" cy="2909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a:off x="1501295" y="4821557"/>
            <a:ext cx="716588" cy="2909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a:extLst>
              <a:ext uri="{FF2B5EF4-FFF2-40B4-BE49-F238E27FC236}">
                <a16:creationId xmlns:a16="http://schemas.microsoft.com/office/drawing/2014/main" id="{BC3111AE-E83C-0847-9C40-A83C2D39D42C}"/>
              </a:ext>
            </a:extLst>
          </p:cNvPr>
          <p:cNvSpPr>
            <a:spLocks noGrp="1"/>
          </p:cNvSpPr>
          <p:nvPr>
            <p:ph type="sldNum" sz="quarter" idx="12"/>
          </p:nvPr>
        </p:nvSpPr>
        <p:spPr/>
        <p:txBody>
          <a:bodyPr/>
          <a:lstStyle/>
          <a:p>
            <a:fld id="{D0818B26-63FD-4371-87B1-1F5474866139}" type="slidenum">
              <a:rPr lang="fr-FR" smtClean="0"/>
              <a:pPr/>
              <a:t>58</a:t>
            </a:fld>
            <a:endParaRPr lang="fr-FR"/>
          </a:p>
        </p:txBody>
      </p:sp>
    </p:spTree>
    <p:extLst>
      <p:ext uri="{BB962C8B-B14F-4D97-AF65-F5344CB8AC3E}">
        <p14:creationId xmlns:p14="http://schemas.microsoft.com/office/powerpoint/2010/main" val="4014786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498843" y="2031999"/>
            <a:ext cx="10152224" cy="3945467"/>
          </a:xfrm>
        </p:spPr>
        <p:txBody>
          <a:bodyPr anchor="ctr">
            <a:normAutofit/>
          </a:bodyP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 Jimmy OTTO </a:t>
            </a:r>
          </a:p>
          <a:p>
            <a:pPr marL="0" indent="0" algn="ctr">
              <a:buNone/>
            </a:pPr>
            <a:r>
              <a:rPr lang="fr-FR" sz="2800" dirty="0">
                <a:solidFill>
                  <a:srgbClr val="C00000"/>
                </a:solidFill>
                <a:latin typeface="Arial" panose="020B0604020202020204" pitchFamily="34" charset="0"/>
                <a:cs typeface="Arial" panose="020B0604020202020204" pitchFamily="34" charset="0"/>
              </a:rPr>
              <a:t>Assistant de Prévention</a:t>
            </a:r>
          </a:p>
          <a:p>
            <a:pPr marL="0" indent="0">
              <a:buNone/>
            </a:pPr>
            <a:endParaRPr lang="fr-FR" sz="2800" dirty="0"/>
          </a:p>
          <a:p>
            <a:pPr marL="0" indent="0" algn="ctr">
              <a:buNone/>
            </a:pPr>
            <a:r>
              <a:rPr lang="fr-FR" sz="3200" b="1" dirty="0">
                <a:solidFill>
                  <a:schemeClr val="accent2"/>
                </a:solidFill>
                <a:latin typeface="+mj-lt"/>
                <a:ea typeface="+mj-ea"/>
                <a:cs typeface="+mj-cs"/>
              </a:rPr>
              <a:t>Rôle de l’assistant de prévention dans un EPLE</a:t>
            </a:r>
          </a:p>
          <a:p>
            <a:pPr marL="0" indent="0" algn="ctr">
              <a:buNone/>
            </a:pPr>
            <a:endParaRPr lang="fr-FR" sz="3200" b="1" dirty="0">
              <a:solidFill>
                <a:schemeClr val="accent2"/>
              </a:solidFill>
              <a:latin typeface="+mj-lt"/>
              <a:ea typeface="+mj-ea"/>
              <a:cs typeface="+mj-cs"/>
            </a:endParaRPr>
          </a:p>
        </p:txBody>
      </p:sp>
      <p:sp>
        <p:nvSpPr>
          <p:cNvPr id="2" name="Espace réservé du numéro de diapositive 1">
            <a:extLst>
              <a:ext uri="{FF2B5EF4-FFF2-40B4-BE49-F238E27FC236}">
                <a16:creationId xmlns:a16="http://schemas.microsoft.com/office/drawing/2014/main" id="{7D75CD52-5C20-BD41-882A-9950D82CE5B5}"/>
              </a:ext>
            </a:extLst>
          </p:cNvPr>
          <p:cNvSpPr>
            <a:spLocks noGrp="1"/>
          </p:cNvSpPr>
          <p:nvPr>
            <p:ph type="sldNum" sz="quarter" idx="12"/>
          </p:nvPr>
        </p:nvSpPr>
        <p:spPr/>
        <p:txBody>
          <a:bodyPr/>
          <a:lstStyle/>
          <a:p>
            <a:fld id="{D0818B26-63FD-4371-87B1-1F5474866139}" type="slidenum">
              <a:rPr lang="fr-FR" smtClean="0"/>
              <a:pPr/>
              <a:t>59</a:t>
            </a:fld>
            <a:endParaRPr lang="fr-FR"/>
          </a:p>
        </p:txBody>
      </p:sp>
    </p:spTree>
    <p:extLst>
      <p:ext uri="{BB962C8B-B14F-4D97-AF65-F5344CB8AC3E}">
        <p14:creationId xmlns:p14="http://schemas.microsoft.com/office/powerpoint/2010/main" val="303938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60400" y="1946304"/>
            <a:ext cx="10219267" cy="3596193"/>
          </a:xfrm>
        </p:spPr>
        <p:txBody>
          <a:bodyPr anchor="ctr">
            <a:normAutofit/>
          </a:bodyPr>
          <a:lstStyle/>
          <a:p>
            <a:pPr algn="ctr"/>
            <a:r>
              <a:rPr lang="fr-FR" sz="2800" b="1" u="sng" dirty="0">
                <a:solidFill>
                  <a:schemeClr val="bg2">
                    <a:lumMod val="10000"/>
                  </a:schemeClr>
                </a:solidFill>
              </a:rPr>
              <a:t>Intervenants</a:t>
            </a:r>
          </a:p>
          <a:p>
            <a:pPr algn="l"/>
            <a:endParaRPr lang="fr-FR" sz="1600" dirty="0">
              <a:solidFill>
                <a:schemeClr val="bg2">
                  <a:lumMod val="10000"/>
                </a:schemeClr>
              </a:solidFill>
            </a:endParaRPr>
          </a:p>
          <a:p>
            <a:pPr marL="285750" indent="-285750" algn="l">
              <a:buClr>
                <a:srgbClr val="EA7A42"/>
              </a:buClr>
              <a:buFont typeface="Courier New" panose="02070309020205020404" pitchFamily="49" charset="0"/>
              <a:buChar char="o"/>
            </a:pPr>
            <a:r>
              <a:rPr lang="fr-FR" sz="2000" dirty="0">
                <a:solidFill>
                  <a:schemeClr val="bg2">
                    <a:lumMod val="10000"/>
                  </a:schemeClr>
                </a:solidFill>
              </a:rPr>
              <a:t>L’Inspectrice du travail : MME Leslie COUCHY-GUICHERON</a:t>
            </a:r>
          </a:p>
          <a:p>
            <a:pPr marL="285750" indent="-285750" algn="l">
              <a:buClr>
                <a:srgbClr val="EA7A42"/>
              </a:buClr>
              <a:buFont typeface="Courier New" panose="02070309020205020404" pitchFamily="49" charset="0"/>
              <a:buChar char="o"/>
            </a:pPr>
            <a:r>
              <a:rPr lang="fr-FR" sz="2000" dirty="0">
                <a:solidFill>
                  <a:schemeClr val="bg2">
                    <a:lumMod val="10000"/>
                  </a:schemeClr>
                </a:solidFill>
              </a:rPr>
              <a:t>Le Secrétaire du CHSCTA : M. Fritz BROUTA</a:t>
            </a:r>
          </a:p>
          <a:p>
            <a:pPr marL="285750" indent="-285750" algn="l">
              <a:buClr>
                <a:srgbClr val="EA7A42"/>
              </a:buClr>
              <a:buFont typeface="Courier New" panose="02070309020205020404" pitchFamily="49" charset="0"/>
              <a:buChar char="o"/>
            </a:pPr>
            <a:r>
              <a:rPr lang="fr-FR" sz="2000" dirty="0">
                <a:solidFill>
                  <a:schemeClr val="bg2">
                    <a:lumMod val="10000"/>
                  </a:schemeClr>
                </a:solidFill>
              </a:rPr>
              <a:t>La conseillère en Prévention Académique : MME Francine BON</a:t>
            </a:r>
          </a:p>
          <a:p>
            <a:pPr marL="285750" indent="-285750" algn="l">
              <a:buClr>
                <a:srgbClr val="EA7A42"/>
              </a:buClr>
              <a:buFont typeface="Courier New" panose="02070309020205020404" pitchFamily="49" charset="0"/>
              <a:buChar char="o"/>
            </a:pPr>
            <a:r>
              <a:rPr lang="fr-FR" sz="2000" dirty="0">
                <a:solidFill>
                  <a:schemeClr val="bg2">
                    <a:lumMod val="10000"/>
                  </a:schemeClr>
                </a:solidFill>
              </a:rPr>
              <a:t>La Cheffe de Service de Prévention et de Suivi des Personnels : MME Samantha FIATA</a:t>
            </a:r>
            <a:endParaRPr lang="fr-FR" sz="1400" dirty="0">
              <a:solidFill>
                <a:schemeClr val="bg2">
                  <a:lumMod val="10000"/>
                </a:schemeClr>
              </a:solidFill>
            </a:endParaRPr>
          </a:p>
        </p:txBody>
      </p:sp>
      <p:pic>
        <p:nvPicPr>
          <p:cNvPr id="4" name="Image 3" descr="07_logo_REGIONS%20ACA_GUADELOUPE"/>
          <p:cNvPicPr/>
          <p:nvPr/>
        </p:nvPicPr>
        <p:blipFill>
          <a:blip r:embed="rId2" cstate="print"/>
          <a:srcRect/>
          <a:stretch>
            <a:fillRect/>
          </a:stretch>
        </p:blipFill>
        <p:spPr bwMode="auto">
          <a:xfrm>
            <a:off x="1099993" y="221384"/>
            <a:ext cx="1771650" cy="984250"/>
          </a:xfrm>
          <a:prstGeom prst="rect">
            <a:avLst/>
          </a:prstGeom>
          <a:noFill/>
        </p:spPr>
      </p:pic>
      <p:sp>
        <p:nvSpPr>
          <p:cNvPr id="5" name="Titre 3">
            <a:extLst>
              <a:ext uri="{FF2B5EF4-FFF2-40B4-BE49-F238E27FC236}">
                <a16:creationId xmlns:a16="http://schemas.microsoft.com/office/drawing/2014/main" id="{BDBCBB16-DD60-BD48-A57C-7BADAEB085F8}"/>
              </a:ext>
            </a:extLst>
          </p:cNvPr>
          <p:cNvSpPr txBox="1">
            <a:spLocks/>
          </p:cNvSpPr>
          <p:nvPr/>
        </p:nvSpPr>
        <p:spPr>
          <a:xfrm>
            <a:off x="2201902" y="713509"/>
            <a:ext cx="7270323" cy="984250"/>
          </a:xfrm>
          <a:prstGeom prst="rect">
            <a:avLst/>
          </a:prstGeom>
        </p:spPr>
        <p:txBody>
          <a:bodyPr vert="horz" lIns="91440" tIns="45720" rIns="91440" bIns="45720" rtlCol="0" anchor="ctr">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2800" dirty="0">
                <a:solidFill>
                  <a:srgbClr val="C00000"/>
                </a:solidFill>
                <a:latin typeface="Arial" panose="020B0604020202020204" pitchFamily="34" charset="0"/>
                <a:ea typeface="+mn-ea"/>
                <a:cs typeface="Arial" panose="020B0604020202020204" pitchFamily="34" charset="0"/>
              </a:rPr>
              <a:t>PRÉSENTATION DE LA RÉGLEMENTATION</a:t>
            </a:r>
          </a:p>
        </p:txBody>
      </p:sp>
      <p:sp>
        <p:nvSpPr>
          <p:cNvPr id="6" name="Espace réservé du numéro de diapositive 3">
            <a:extLst>
              <a:ext uri="{FF2B5EF4-FFF2-40B4-BE49-F238E27FC236}">
                <a16:creationId xmlns:a16="http://schemas.microsoft.com/office/drawing/2014/main" id="{BA6B839D-C47E-9A41-8038-E45BB2E9ED79}"/>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6</a:t>
            </a:fld>
            <a:endParaRPr lang="fr-FR"/>
          </a:p>
        </p:txBody>
      </p:sp>
    </p:spTree>
    <p:extLst>
      <p:ext uri="{BB962C8B-B14F-4D97-AF65-F5344CB8AC3E}">
        <p14:creationId xmlns:p14="http://schemas.microsoft.com/office/powerpoint/2010/main" val="590035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733" y="1507081"/>
            <a:ext cx="8362296" cy="4308872"/>
          </a:xfrm>
          <a:prstGeom prst="rect">
            <a:avLst/>
          </a:prstGeom>
        </p:spPr>
        <p:txBody>
          <a:bodyPr wrap="square">
            <a:spAutoFit/>
          </a:bodyPr>
          <a:lstStyle/>
          <a:p>
            <a:endParaRPr lang="fr-FR" dirty="0"/>
          </a:p>
          <a:p>
            <a:pPr algn="ctr"/>
            <a:r>
              <a:rPr lang="fr-FR" dirty="0">
                <a:solidFill>
                  <a:schemeClr val="accent2"/>
                </a:solidFill>
              </a:rPr>
              <a:t> </a:t>
            </a:r>
          </a:p>
          <a:p>
            <a:pPr algn="ctr"/>
            <a:r>
              <a:rPr lang="fr-FR" sz="2000" b="1" dirty="0">
                <a:solidFill>
                  <a:schemeClr val="tx1">
                    <a:lumMod val="75000"/>
                    <a:lumOff val="25000"/>
                  </a:schemeClr>
                </a:solidFill>
              </a:rPr>
              <a:t>UN CONSEILLER AUPRÈS DU CHEF D’ÉTABLISSEMENT, EN MATIÈRE DE: </a:t>
            </a:r>
          </a:p>
          <a:p>
            <a:pPr algn="ctr"/>
            <a:endParaRPr lang="fr-FR" sz="2000" b="1" dirty="0">
              <a:solidFill>
                <a:schemeClr val="tx1">
                  <a:lumMod val="75000"/>
                  <a:lumOff val="25000"/>
                </a:schemeClr>
              </a:solidFill>
            </a:endParaRPr>
          </a:p>
          <a:p>
            <a:r>
              <a:rPr lang="fr-FR" dirty="0"/>
              <a:t>               Prévention des dangers susceptibles de compromettre la santé de 	  la communauté scolaire (et des utilisateurs)</a:t>
            </a:r>
          </a:p>
          <a:p>
            <a:endParaRPr lang="fr-FR" dirty="0"/>
          </a:p>
          <a:p>
            <a:r>
              <a:rPr lang="fr-FR" dirty="0"/>
              <a:t>               Amélioration des conditions de travail de tous les opérateurs de la 	  communauté scolaire (le travail s’adaptant aux opérateurs et non 	  l’inverse)</a:t>
            </a:r>
          </a:p>
          <a:p>
            <a:endParaRPr lang="fr-FR" dirty="0"/>
          </a:p>
          <a:p>
            <a:r>
              <a:rPr lang="fr-FR" dirty="0"/>
              <a:t>                Connaissances des problèmes de sécurité, d’hygiène et de 		   proposer des solutions pour leur résolution</a:t>
            </a:r>
          </a:p>
          <a:p>
            <a:endParaRPr lang="fr-FR" dirty="0"/>
          </a:p>
          <a:p>
            <a:r>
              <a:rPr lang="fr-FR" dirty="0"/>
              <a:t>                Tenue des registres réglementaires </a:t>
            </a:r>
          </a:p>
        </p:txBody>
      </p:sp>
      <p:sp>
        <p:nvSpPr>
          <p:cNvPr id="3" name="Titre 4">
            <a:extLst>
              <a:ext uri="{FF2B5EF4-FFF2-40B4-BE49-F238E27FC236}">
                <a16:creationId xmlns:a16="http://schemas.microsoft.com/office/drawing/2014/main" id="{3162CFA0-EA03-8B47-8774-635EDC8EE468}"/>
              </a:ext>
            </a:extLst>
          </p:cNvPr>
          <p:cNvSpPr>
            <a:spLocks noGrp="1"/>
          </p:cNvSpPr>
          <p:nvPr>
            <p:ph type="title"/>
          </p:nvPr>
        </p:nvSpPr>
        <p:spPr>
          <a:xfrm>
            <a:off x="1865361" y="507570"/>
            <a:ext cx="8596668" cy="872497"/>
          </a:xfrm>
        </p:spPr>
        <p:txBody>
          <a:bodyPr anchor="ctr">
            <a:normAutofit/>
          </a:bodyPr>
          <a:lstStyle/>
          <a:p>
            <a:pPr algn="ctr"/>
            <a:r>
              <a:rPr lang="fr-FR" sz="3200" b="1" dirty="0">
                <a:solidFill>
                  <a:schemeClr val="accent2"/>
                </a:solidFill>
                <a:latin typeface="Arial" panose="020B0604020202020204" pitchFamily="34" charset="0"/>
                <a:cs typeface="Arial" panose="020B0604020202020204" pitchFamily="34" charset="0"/>
              </a:rPr>
              <a:t>Rôle de l’assistant de prévention</a:t>
            </a:r>
          </a:p>
        </p:txBody>
      </p:sp>
      <p:sp>
        <p:nvSpPr>
          <p:cNvPr id="5" name="Flèche droite 5">
            <a:extLst>
              <a:ext uri="{FF2B5EF4-FFF2-40B4-BE49-F238E27FC236}">
                <a16:creationId xmlns:a16="http://schemas.microsoft.com/office/drawing/2014/main" id="{DF6440CF-1EA2-8A49-9F81-2E7793EED682}"/>
              </a:ext>
            </a:extLst>
          </p:cNvPr>
          <p:cNvSpPr/>
          <p:nvPr/>
        </p:nvSpPr>
        <p:spPr>
          <a:xfrm>
            <a:off x="2220577" y="2815547"/>
            <a:ext cx="716588" cy="2909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a:extLst>
              <a:ext uri="{FF2B5EF4-FFF2-40B4-BE49-F238E27FC236}">
                <a16:creationId xmlns:a16="http://schemas.microsoft.com/office/drawing/2014/main" id="{CA95BB89-340D-8148-B591-A60301566E15}"/>
              </a:ext>
            </a:extLst>
          </p:cNvPr>
          <p:cNvSpPr/>
          <p:nvPr/>
        </p:nvSpPr>
        <p:spPr>
          <a:xfrm>
            <a:off x="2220577" y="3735568"/>
            <a:ext cx="716588" cy="2909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5">
            <a:extLst>
              <a:ext uri="{FF2B5EF4-FFF2-40B4-BE49-F238E27FC236}">
                <a16:creationId xmlns:a16="http://schemas.microsoft.com/office/drawing/2014/main" id="{F0B36E30-7E50-6445-912B-56F8A8961C3C}"/>
              </a:ext>
            </a:extLst>
          </p:cNvPr>
          <p:cNvSpPr/>
          <p:nvPr/>
        </p:nvSpPr>
        <p:spPr>
          <a:xfrm>
            <a:off x="2220577" y="4813562"/>
            <a:ext cx="716588" cy="2909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5">
            <a:extLst>
              <a:ext uri="{FF2B5EF4-FFF2-40B4-BE49-F238E27FC236}">
                <a16:creationId xmlns:a16="http://schemas.microsoft.com/office/drawing/2014/main" id="{3E04DD52-104C-0645-AC3A-6D6B7D7A4F0A}"/>
              </a:ext>
            </a:extLst>
          </p:cNvPr>
          <p:cNvSpPr/>
          <p:nvPr/>
        </p:nvSpPr>
        <p:spPr>
          <a:xfrm>
            <a:off x="2220577" y="5409539"/>
            <a:ext cx="716588" cy="290946"/>
          </a:xfrm>
          <a:prstGeom prst="rightArrow">
            <a:avLst>
              <a:gd name="adj1" fmla="val 50000"/>
              <a:gd name="adj2" fmla="val 3254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a:extLst>
              <a:ext uri="{FF2B5EF4-FFF2-40B4-BE49-F238E27FC236}">
                <a16:creationId xmlns:a16="http://schemas.microsoft.com/office/drawing/2014/main" id="{574E93F7-D8F1-9748-AAB8-4B2BBB85DB79}"/>
              </a:ext>
            </a:extLst>
          </p:cNvPr>
          <p:cNvSpPr>
            <a:spLocks noGrp="1"/>
          </p:cNvSpPr>
          <p:nvPr>
            <p:ph type="sldNum" sz="quarter" idx="12"/>
          </p:nvPr>
        </p:nvSpPr>
        <p:spPr/>
        <p:txBody>
          <a:bodyPr/>
          <a:lstStyle/>
          <a:p>
            <a:fld id="{D0818B26-63FD-4371-87B1-1F5474866139}" type="slidenum">
              <a:rPr lang="fr-FR" smtClean="0"/>
              <a:pPr/>
              <a:t>60</a:t>
            </a:fld>
            <a:endParaRPr lang="fr-FR"/>
          </a:p>
        </p:txBody>
      </p:sp>
    </p:spTree>
    <p:extLst>
      <p:ext uri="{BB962C8B-B14F-4D97-AF65-F5344CB8AC3E}">
        <p14:creationId xmlns:p14="http://schemas.microsoft.com/office/powerpoint/2010/main" val="3765876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399" y="2057400"/>
            <a:ext cx="9186333" cy="3221103"/>
          </a:xfrm>
        </p:spPr>
        <p:txBody>
          <a:bodyPr/>
          <a:lstStyle/>
          <a:p>
            <a:pPr algn="ctr"/>
            <a:r>
              <a:rPr lang="fr-FR" sz="2800" dirty="0">
                <a:solidFill>
                  <a:srgbClr val="C00000"/>
                </a:solidFill>
                <a:latin typeface="Arial" panose="020B0604020202020204" pitchFamily="34" charset="0"/>
                <a:ea typeface="+mn-ea"/>
                <a:cs typeface="Arial" panose="020B0604020202020204" pitchFamily="34" charset="0"/>
              </a:rPr>
              <a:t>Intervention</a:t>
            </a:r>
            <a:r>
              <a:rPr lang="fr-FR" sz="1800" dirty="0">
                <a:solidFill>
                  <a:srgbClr val="C00000"/>
                </a:solidFill>
              </a:rPr>
              <a:t> </a:t>
            </a:r>
            <a:r>
              <a:rPr lang="fr-FR" sz="2800" dirty="0">
                <a:solidFill>
                  <a:srgbClr val="C00000"/>
                </a:solidFill>
                <a:latin typeface="Arial" panose="020B0604020202020204" pitchFamily="34" charset="0"/>
                <a:ea typeface="+mn-ea"/>
                <a:cs typeface="Arial" panose="020B0604020202020204" pitchFamily="34" charset="0"/>
              </a:rPr>
              <a:t>de M. Henry GATIBELZA,</a:t>
            </a:r>
            <a:br>
              <a:rPr lang="fr-FR" sz="2800" dirty="0">
                <a:solidFill>
                  <a:srgbClr val="C00000"/>
                </a:solidFill>
                <a:latin typeface="Arial" panose="020B0604020202020204" pitchFamily="34" charset="0"/>
                <a:ea typeface="+mn-ea"/>
                <a:cs typeface="Arial" panose="020B0604020202020204" pitchFamily="34" charset="0"/>
              </a:rPr>
            </a:br>
            <a:r>
              <a:rPr lang="fr-FR" sz="2800" dirty="0">
                <a:solidFill>
                  <a:srgbClr val="C00000"/>
                </a:solidFill>
                <a:latin typeface="Arial" panose="020B0604020202020204" pitchFamily="34" charset="0"/>
                <a:ea typeface="+mn-ea"/>
                <a:cs typeface="Arial" panose="020B0604020202020204" pitchFamily="34" charset="0"/>
              </a:rPr>
              <a:t>Coordonnateur académique pour les risques majeurs</a:t>
            </a:r>
            <a:br>
              <a:rPr lang="fr-FR" sz="2800" dirty="0">
                <a:solidFill>
                  <a:srgbClr val="C00000"/>
                </a:solidFill>
                <a:latin typeface="Arial" panose="020B0604020202020204" pitchFamily="34" charset="0"/>
                <a:ea typeface="+mn-ea"/>
                <a:cs typeface="Arial" panose="020B0604020202020204" pitchFamily="34" charset="0"/>
              </a:rPr>
            </a:br>
            <a:r>
              <a:rPr lang="fr-FR" sz="1800" dirty="0">
                <a:solidFill>
                  <a:srgbClr val="C00000"/>
                </a:solidFill>
              </a:rPr>
              <a:t/>
            </a:r>
            <a:br>
              <a:rPr lang="fr-FR" sz="1800" dirty="0">
                <a:solidFill>
                  <a:srgbClr val="C00000"/>
                </a:solidFill>
              </a:rPr>
            </a:br>
            <a:r>
              <a:rPr lang="fr-FR" sz="3200" b="1" dirty="0">
                <a:solidFill>
                  <a:schemeClr val="accent2"/>
                </a:solidFill>
              </a:rPr>
              <a:t>Risques Majeurs</a:t>
            </a:r>
            <a:br>
              <a:rPr lang="fr-FR" sz="3200" b="1" dirty="0">
                <a:solidFill>
                  <a:schemeClr val="accent2"/>
                </a:solidFill>
              </a:rPr>
            </a:br>
            <a:r>
              <a:rPr lang="fr-FR" sz="3200" dirty="0"/>
              <a:t>PPMS (Plan Particulier de Mise en Sûreté)</a:t>
            </a:r>
            <a:br>
              <a:rPr lang="fr-FR" sz="3200" dirty="0"/>
            </a:br>
            <a:endParaRPr lang="fr-FR" sz="3200" b="1" dirty="0">
              <a:solidFill>
                <a:schemeClr val="accent2"/>
              </a:solidFill>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067" y="316171"/>
            <a:ext cx="1653310" cy="908412"/>
          </a:xfrm>
          <a:prstGeom prst="rect">
            <a:avLst/>
          </a:prstGeom>
        </p:spPr>
      </p:pic>
    </p:spTree>
    <p:extLst>
      <p:ext uri="{BB962C8B-B14F-4D97-AF65-F5344CB8AC3E}">
        <p14:creationId xmlns:p14="http://schemas.microsoft.com/office/powerpoint/2010/main" val="3269300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711200"/>
            <a:ext cx="8596668" cy="1219200"/>
          </a:xfrm>
        </p:spPr>
        <p:txBody>
          <a:bodyPr/>
          <a:lstStyle/>
          <a:p>
            <a:r>
              <a:rPr lang="fr-FR" dirty="0"/>
              <a:t/>
            </a:r>
            <a:br>
              <a:rPr lang="fr-FR" dirty="0"/>
            </a:br>
            <a:endParaRPr lang="fr-FR" dirty="0"/>
          </a:p>
        </p:txBody>
      </p:sp>
      <p:sp>
        <p:nvSpPr>
          <p:cNvPr id="3" name="Espace réservé du contenu 2"/>
          <p:cNvSpPr>
            <a:spLocks noGrp="1"/>
          </p:cNvSpPr>
          <p:nvPr>
            <p:ph idx="1"/>
          </p:nvPr>
        </p:nvSpPr>
        <p:spPr>
          <a:xfrm>
            <a:off x="2514601" y="2184400"/>
            <a:ext cx="6172199" cy="2384162"/>
          </a:xfrm>
        </p:spPr>
        <p:txBody>
          <a:bodyPr anchor="ctr">
            <a:normAutofit/>
          </a:bodyPr>
          <a:lstStyle/>
          <a:p>
            <a:r>
              <a:rPr lang="fr-FR" sz="2000" dirty="0"/>
              <a:t>Qu’est-ce que le PPMS ?</a:t>
            </a:r>
          </a:p>
          <a:p>
            <a:r>
              <a:rPr lang="fr-FR" sz="2000" dirty="0"/>
              <a:t>Objectif du PPMS</a:t>
            </a:r>
          </a:p>
          <a:p>
            <a:r>
              <a:rPr lang="fr-FR" sz="2000" dirty="0"/>
              <a:t>Élaboration du PPMS</a:t>
            </a:r>
          </a:p>
          <a:p>
            <a:r>
              <a:rPr lang="fr-FR" sz="2000" dirty="0"/>
              <a:t>Remontée des données et Transmission</a:t>
            </a:r>
          </a:p>
        </p:txBody>
      </p:sp>
      <p:sp>
        <p:nvSpPr>
          <p:cNvPr id="6" name="Espace réservé du numéro de diapositive 5">
            <a:extLst>
              <a:ext uri="{FF2B5EF4-FFF2-40B4-BE49-F238E27FC236}">
                <a16:creationId xmlns:a16="http://schemas.microsoft.com/office/drawing/2014/main" id="{BEF14DD3-8EFF-2E4C-A0C2-781801B933E3}"/>
              </a:ext>
            </a:extLst>
          </p:cNvPr>
          <p:cNvSpPr>
            <a:spLocks noGrp="1"/>
          </p:cNvSpPr>
          <p:nvPr>
            <p:ph type="sldNum" sz="quarter" idx="12"/>
          </p:nvPr>
        </p:nvSpPr>
        <p:spPr/>
        <p:txBody>
          <a:bodyPr/>
          <a:lstStyle/>
          <a:p>
            <a:fld id="{D0818B26-63FD-4371-87B1-1F5474866139}" type="slidenum">
              <a:rPr lang="fr-FR" smtClean="0"/>
              <a:pPr/>
              <a:t>62</a:t>
            </a:fld>
            <a:endParaRPr lang="fr-FR"/>
          </a:p>
        </p:txBody>
      </p:sp>
    </p:spTree>
    <p:extLst>
      <p:ext uri="{BB962C8B-B14F-4D97-AF65-F5344CB8AC3E}">
        <p14:creationId xmlns:p14="http://schemas.microsoft.com/office/powerpoint/2010/main" val="3432100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3159" y="223706"/>
            <a:ext cx="8596668" cy="984250"/>
          </a:xfrm>
        </p:spPr>
        <p:txBody>
          <a:bodyPr anchor="ctr"/>
          <a:lstStyle/>
          <a:p>
            <a:pPr algn="ctr"/>
            <a:r>
              <a:rPr lang="fr-FR" sz="3200" b="1" dirty="0">
                <a:solidFill>
                  <a:schemeClr val="accent2"/>
                </a:solidFill>
                <a:latin typeface="Arial" panose="020B0604020202020204" pitchFamily="34" charset="0"/>
                <a:cs typeface="Arial" panose="020B0604020202020204" pitchFamily="34" charset="0"/>
              </a:rPr>
              <a:t>Qu’est-ce que le PPMS ?</a:t>
            </a:r>
          </a:p>
        </p:txBody>
      </p:sp>
      <p:sp>
        <p:nvSpPr>
          <p:cNvPr id="3" name="Espace réservé du contenu 2"/>
          <p:cNvSpPr>
            <a:spLocks noGrp="1"/>
          </p:cNvSpPr>
          <p:nvPr>
            <p:ph idx="1"/>
          </p:nvPr>
        </p:nvSpPr>
        <p:spPr>
          <a:xfrm>
            <a:off x="1473200" y="1604436"/>
            <a:ext cx="8596668" cy="3283478"/>
          </a:xfrm>
        </p:spPr>
        <p:txBody>
          <a:bodyPr anchor="ctr"/>
          <a:lstStyle/>
          <a:p>
            <a:r>
              <a:rPr lang="fr-FR" dirty="0"/>
              <a:t>C’est un document qui est rédigé par le directeur d’école, le chef d’établissement d’un EPLE et l’équipe enseignante pour être prêt face à une situation de crise liée à la survenue d’un accident majeur.</a:t>
            </a:r>
          </a:p>
          <a:p>
            <a:r>
              <a:rPr lang="fr-FR" dirty="0"/>
              <a:t>Il permet d’assurer la sécurité des élèves et des personnels, en attendant l’arrivée des secours extérieurs et d’appliquer les directives des autorités.</a:t>
            </a:r>
          </a:p>
        </p:txBody>
      </p:sp>
      <p:pic>
        <p:nvPicPr>
          <p:cNvPr id="6" name="Image 5" descr="07_logo_REGIONS%20ACA_GUADELOUPE"/>
          <p:cNvPicPr/>
          <p:nvPr/>
        </p:nvPicPr>
        <p:blipFill>
          <a:blip r:embed="rId2" cstate="print"/>
          <a:srcRect/>
          <a:stretch>
            <a:fillRect/>
          </a:stretch>
        </p:blipFill>
        <p:spPr bwMode="auto">
          <a:xfrm>
            <a:off x="677334" y="244475"/>
            <a:ext cx="1771650" cy="984250"/>
          </a:xfrm>
          <a:prstGeom prst="rect">
            <a:avLst/>
          </a:prstGeom>
          <a:noFill/>
        </p:spPr>
      </p:pic>
      <p:sp>
        <p:nvSpPr>
          <p:cNvPr id="5" name="Espace réservé du numéro de diapositive 4">
            <a:extLst>
              <a:ext uri="{FF2B5EF4-FFF2-40B4-BE49-F238E27FC236}">
                <a16:creationId xmlns:a16="http://schemas.microsoft.com/office/drawing/2014/main" id="{91902269-351F-A74E-A380-237CF278C369}"/>
              </a:ext>
            </a:extLst>
          </p:cNvPr>
          <p:cNvSpPr>
            <a:spLocks noGrp="1"/>
          </p:cNvSpPr>
          <p:nvPr>
            <p:ph type="sldNum" sz="quarter" idx="12"/>
          </p:nvPr>
        </p:nvSpPr>
        <p:spPr/>
        <p:txBody>
          <a:bodyPr/>
          <a:lstStyle/>
          <a:p>
            <a:fld id="{D0818B26-63FD-4371-87B1-1F5474866139}" type="slidenum">
              <a:rPr lang="fr-FR" smtClean="0"/>
              <a:pPr/>
              <a:t>63</a:t>
            </a:fld>
            <a:endParaRPr lang="fr-FR"/>
          </a:p>
        </p:txBody>
      </p:sp>
    </p:spTree>
    <p:extLst>
      <p:ext uri="{BB962C8B-B14F-4D97-AF65-F5344CB8AC3E}">
        <p14:creationId xmlns:p14="http://schemas.microsoft.com/office/powerpoint/2010/main" val="531073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7200" y="506151"/>
            <a:ext cx="8596668" cy="729673"/>
          </a:xfrm>
        </p:spPr>
        <p:txBody>
          <a:bodyPr>
            <a:normAutofit/>
          </a:bodyPr>
          <a:lstStyle/>
          <a:p>
            <a:pPr algn="ctr"/>
            <a:r>
              <a:rPr lang="fr-FR" sz="3200" b="1" dirty="0">
                <a:solidFill>
                  <a:schemeClr val="accent2"/>
                </a:solidFill>
                <a:latin typeface="Arial" panose="020B0604020202020204" pitchFamily="34" charset="0"/>
                <a:cs typeface="Arial" panose="020B0604020202020204" pitchFamily="34" charset="0"/>
              </a:rPr>
              <a:t>Objectif</a:t>
            </a:r>
          </a:p>
        </p:txBody>
      </p:sp>
      <p:sp>
        <p:nvSpPr>
          <p:cNvPr id="3" name="Espace réservé du contenu 2"/>
          <p:cNvSpPr>
            <a:spLocks noGrp="1"/>
          </p:cNvSpPr>
          <p:nvPr>
            <p:ph idx="1"/>
          </p:nvPr>
        </p:nvSpPr>
        <p:spPr>
          <a:xfrm>
            <a:off x="1035935" y="2303022"/>
            <a:ext cx="9287933" cy="2656944"/>
          </a:xfrm>
        </p:spPr>
        <p:txBody>
          <a:bodyPr/>
          <a:lstStyle/>
          <a:p>
            <a:pPr algn="just"/>
            <a:r>
              <a:rPr lang="fr-FR" dirty="0"/>
              <a:t>Le PPMS doit être adapté aux spécificités de l’établissement scolaire. Il prend donc en compte : </a:t>
            </a:r>
          </a:p>
          <a:p>
            <a:pPr lvl="1" algn="just">
              <a:buFont typeface="Wingdings" panose="05000000000000000000" pitchFamily="2" charset="2"/>
              <a:buChar char="ü"/>
            </a:pPr>
            <a:r>
              <a:rPr lang="fr-FR" dirty="0"/>
              <a:t>Les risques majeurs liés à son environnement.</a:t>
            </a:r>
          </a:p>
          <a:p>
            <a:pPr lvl="1" algn="just">
              <a:buFont typeface="Wingdings" panose="05000000000000000000" pitchFamily="2" charset="2"/>
              <a:buChar char="ü"/>
            </a:pPr>
            <a:r>
              <a:rPr lang="fr-FR" dirty="0"/>
              <a:t>Ses composantes (effectifs, qualité du bâti...).</a:t>
            </a:r>
          </a:p>
          <a:p>
            <a:pPr lvl="1" algn="just">
              <a:buFont typeface="Wingdings" panose="05000000000000000000" pitchFamily="2" charset="2"/>
              <a:buChar char="ü"/>
            </a:pPr>
            <a:r>
              <a:rPr lang="fr-FR" dirty="0"/>
              <a:t>La prise en charge des élèves et des personnels et particulièrement des élèves à besoins spécifiques.</a:t>
            </a:r>
          </a:p>
        </p:txBody>
      </p:sp>
      <p:pic>
        <p:nvPicPr>
          <p:cNvPr id="5" name="Image 4" descr="07_logo_REGIONS%20ACA_GUADELOUPE"/>
          <p:cNvPicPr/>
          <p:nvPr/>
        </p:nvPicPr>
        <p:blipFill>
          <a:blip r:embed="rId2" cstate="print"/>
          <a:srcRect/>
          <a:stretch>
            <a:fillRect/>
          </a:stretch>
        </p:blipFill>
        <p:spPr bwMode="auto">
          <a:xfrm>
            <a:off x="677334" y="244475"/>
            <a:ext cx="1771650" cy="984250"/>
          </a:xfrm>
          <a:prstGeom prst="rect">
            <a:avLst/>
          </a:prstGeom>
          <a:noFill/>
        </p:spPr>
      </p:pic>
      <p:sp>
        <p:nvSpPr>
          <p:cNvPr id="6" name="Espace réservé du numéro de diapositive 5">
            <a:extLst>
              <a:ext uri="{FF2B5EF4-FFF2-40B4-BE49-F238E27FC236}">
                <a16:creationId xmlns:a16="http://schemas.microsoft.com/office/drawing/2014/main" id="{77F64D47-9718-6B4B-A177-FB264E5EF6AF}"/>
              </a:ext>
            </a:extLst>
          </p:cNvPr>
          <p:cNvSpPr>
            <a:spLocks noGrp="1"/>
          </p:cNvSpPr>
          <p:nvPr>
            <p:ph type="sldNum" sz="quarter" idx="12"/>
          </p:nvPr>
        </p:nvSpPr>
        <p:spPr/>
        <p:txBody>
          <a:bodyPr/>
          <a:lstStyle/>
          <a:p>
            <a:fld id="{D0818B26-63FD-4371-87B1-1F5474866139}" type="slidenum">
              <a:rPr lang="fr-FR" smtClean="0"/>
              <a:pPr/>
              <a:t>64</a:t>
            </a:fld>
            <a:endParaRPr lang="fr-FR"/>
          </a:p>
        </p:txBody>
      </p:sp>
    </p:spTree>
    <p:extLst>
      <p:ext uri="{BB962C8B-B14F-4D97-AF65-F5344CB8AC3E}">
        <p14:creationId xmlns:p14="http://schemas.microsoft.com/office/powerpoint/2010/main" val="3630354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9268" y="403166"/>
            <a:ext cx="8596668" cy="826943"/>
          </a:xfrm>
        </p:spPr>
        <p:txBody>
          <a:bodyPr anchor="ctr"/>
          <a:lstStyle/>
          <a:p>
            <a:pPr algn="ctr"/>
            <a:r>
              <a:rPr lang="fr-FR" sz="3200" b="1" dirty="0">
                <a:solidFill>
                  <a:schemeClr val="accent2"/>
                </a:solidFill>
                <a:latin typeface="Arial" panose="020B0604020202020204" pitchFamily="34" charset="0"/>
                <a:cs typeface="Arial" panose="020B0604020202020204" pitchFamily="34" charset="0"/>
              </a:rPr>
              <a:t>Élaboration du PPMS</a:t>
            </a:r>
          </a:p>
        </p:txBody>
      </p:sp>
      <p:sp>
        <p:nvSpPr>
          <p:cNvPr id="3" name="Espace réservé du contenu 2"/>
          <p:cNvSpPr>
            <a:spLocks noGrp="1"/>
          </p:cNvSpPr>
          <p:nvPr>
            <p:ph idx="1"/>
          </p:nvPr>
        </p:nvSpPr>
        <p:spPr>
          <a:xfrm>
            <a:off x="821268" y="1536658"/>
            <a:ext cx="8596668" cy="3230075"/>
          </a:xfrm>
        </p:spPr>
        <p:txBody>
          <a:bodyPr anchor="ctr">
            <a:normAutofit/>
          </a:bodyPr>
          <a:lstStyle/>
          <a:p>
            <a:r>
              <a:rPr lang="fr-FR" dirty="0"/>
              <a:t>Groupe de personnes ressources</a:t>
            </a:r>
          </a:p>
          <a:p>
            <a:r>
              <a:rPr lang="fr-FR" dirty="0"/>
              <a:t>Où trouver Les risques auxquels votre école/EPLE est exposé ?</a:t>
            </a:r>
          </a:p>
          <a:p>
            <a:pPr marL="914400" lvl="2" indent="0">
              <a:buNone/>
            </a:pPr>
            <a:r>
              <a:rPr lang="fr-FR" sz="1400" dirty="0"/>
              <a:t>(onglet « ANNEXE 9 - Information préventive des populations sur les risques majeurs » du classeur PPMS)</a:t>
            </a:r>
          </a:p>
          <a:p>
            <a:pPr lvl="1">
              <a:buFont typeface="Wingdings" panose="05000000000000000000" pitchFamily="2" charset="2"/>
              <a:buChar char="ü"/>
            </a:pPr>
            <a:r>
              <a:rPr lang="fr-FR" dirty="0"/>
              <a:t>Sur le DDRM de la préfecture</a:t>
            </a:r>
          </a:p>
          <a:p>
            <a:pPr lvl="1">
              <a:buFont typeface="Wingdings" panose="05000000000000000000" pitchFamily="2" charset="2"/>
              <a:buChar char="ü"/>
            </a:pPr>
            <a:r>
              <a:rPr lang="fr-FR" dirty="0"/>
              <a:t>Sur le DICRIM de votre commune</a:t>
            </a:r>
          </a:p>
          <a:p>
            <a:endParaRPr lang="fr-FR" dirty="0"/>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65</a:t>
            </a:fld>
            <a:endParaRPr lang="en-US" dirty="0"/>
          </a:p>
        </p:txBody>
      </p:sp>
      <p:pic>
        <p:nvPicPr>
          <p:cNvPr id="6" name="Image 5" descr="07_logo_REGIONS%20ACA_GUADELOUPE"/>
          <p:cNvPicPr/>
          <p:nvPr/>
        </p:nvPicPr>
        <p:blipFill>
          <a:blip r:embed="rId2" cstate="print"/>
          <a:srcRect/>
          <a:stretch>
            <a:fillRect/>
          </a:stretch>
        </p:blipFill>
        <p:spPr bwMode="auto">
          <a:xfrm>
            <a:off x="677334" y="244475"/>
            <a:ext cx="1771650" cy="826943"/>
          </a:xfrm>
          <a:prstGeom prst="rect">
            <a:avLst/>
          </a:prstGeom>
          <a:noFill/>
        </p:spPr>
      </p:pic>
    </p:spTree>
    <p:extLst>
      <p:ext uri="{BB962C8B-B14F-4D97-AF65-F5344CB8AC3E}">
        <p14:creationId xmlns:p14="http://schemas.microsoft.com/office/powerpoint/2010/main" val="397274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0867" y="375589"/>
            <a:ext cx="8596668" cy="826943"/>
          </a:xfrm>
        </p:spPr>
        <p:txBody>
          <a:bodyPr anchor="ctr"/>
          <a:lstStyle/>
          <a:p>
            <a:pPr algn="ctr"/>
            <a:r>
              <a:rPr lang="fr-FR" sz="3200" b="1" dirty="0">
                <a:solidFill>
                  <a:schemeClr val="accent2"/>
                </a:solidFill>
                <a:latin typeface="Arial" panose="020B0604020202020204" pitchFamily="34" charset="0"/>
                <a:cs typeface="Arial" panose="020B0604020202020204" pitchFamily="34" charset="0"/>
              </a:rPr>
              <a:t>Élaboration du PPMS</a:t>
            </a:r>
          </a:p>
        </p:txBody>
      </p:sp>
      <p:sp>
        <p:nvSpPr>
          <p:cNvPr id="3" name="Espace réservé du contenu 2"/>
          <p:cNvSpPr>
            <a:spLocks noGrp="1"/>
          </p:cNvSpPr>
          <p:nvPr>
            <p:ph idx="1"/>
          </p:nvPr>
        </p:nvSpPr>
        <p:spPr>
          <a:xfrm>
            <a:off x="990601" y="1488613"/>
            <a:ext cx="8596668" cy="3880773"/>
          </a:xfrm>
        </p:spPr>
        <p:txBody>
          <a:bodyPr anchor="ctr">
            <a:normAutofit/>
          </a:bodyPr>
          <a:lstStyle/>
          <a:p>
            <a:r>
              <a:rPr lang="fr-FR" dirty="0"/>
              <a:t>Aspects opérationnels</a:t>
            </a:r>
          </a:p>
          <a:p>
            <a:pPr lvl="1">
              <a:buFont typeface="Wingdings" panose="05000000000000000000" pitchFamily="2" charset="2"/>
              <a:buChar char="ü"/>
            </a:pPr>
            <a:r>
              <a:rPr lang="fr-FR" dirty="0"/>
              <a:t>pour chaque risque répertorié, définir les mesures recommandées (onglets « Recommandations générales » et « Recommandations particulières » du classeur PPMS)</a:t>
            </a:r>
          </a:p>
          <a:p>
            <a:pPr lvl="1">
              <a:buFont typeface="Wingdings" panose="05000000000000000000" pitchFamily="2" charset="2"/>
              <a:buChar char="ü"/>
            </a:pPr>
            <a:r>
              <a:rPr lang="fr-FR" dirty="0"/>
              <a:t>Organiser en fonction des spécificités de l'établissement et selon les cas, l'évacuation ou le confinement</a:t>
            </a:r>
          </a:p>
          <a:p>
            <a:pPr lvl="1">
              <a:buFont typeface="Wingdings" panose="05000000000000000000" pitchFamily="2" charset="2"/>
              <a:buChar char="ü"/>
            </a:pPr>
            <a:r>
              <a:rPr lang="fr-FR" dirty="0"/>
              <a:t>Répartir les missions entre les personnes (onglet « Répartition des missions » du classeur PPMS)</a:t>
            </a:r>
          </a:p>
          <a:p>
            <a:pPr lvl="1">
              <a:buFont typeface="Wingdings" panose="05000000000000000000" pitchFamily="2" charset="2"/>
              <a:buChar char="ü"/>
            </a:pPr>
            <a:r>
              <a:rPr lang="fr-FR" dirty="0"/>
              <a:t>Articuler le PPMS avec l'organisation des secours (PCS – Plan communal de sauvegarde)</a:t>
            </a:r>
          </a:p>
          <a:p>
            <a:pPr lvl="1">
              <a:buFont typeface="Wingdings" panose="05000000000000000000" pitchFamily="2" charset="2"/>
              <a:buChar char="ü"/>
            </a:pPr>
            <a:r>
              <a:rPr lang="fr-FR" dirty="0"/>
              <a:t>Définir le volet communication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66</a:t>
            </a:fld>
            <a:endParaRPr lang="en-US" dirty="0"/>
          </a:p>
        </p:txBody>
      </p:sp>
      <p:pic>
        <p:nvPicPr>
          <p:cNvPr id="6" name="Image 5" descr="07_logo_REGIONS%20ACA_GUADELOUPE"/>
          <p:cNvPicPr/>
          <p:nvPr/>
        </p:nvPicPr>
        <p:blipFill>
          <a:blip r:embed="rId2" cstate="print"/>
          <a:srcRect/>
          <a:stretch>
            <a:fillRect/>
          </a:stretch>
        </p:blipFill>
        <p:spPr bwMode="auto">
          <a:xfrm>
            <a:off x="677334" y="244475"/>
            <a:ext cx="1771650" cy="826943"/>
          </a:xfrm>
          <a:prstGeom prst="rect">
            <a:avLst/>
          </a:prstGeom>
          <a:noFill/>
        </p:spPr>
      </p:pic>
    </p:spTree>
    <p:extLst>
      <p:ext uri="{BB962C8B-B14F-4D97-AF65-F5344CB8AC3E}">
        <p14:creationId xmlns:p14="http://schemas.microsoft.com/office/powerpoint/2010/main" val="7298045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63159" y="1736076"/>
            <a:ext cx="8596668" cy="3880773"/>
          </a:xfrm>
        </p:spPr>
        <p:txBody>
          <a:bodyPr anchor="ctr">
            <a:normAutofit/>
          </a:bodyPr>
          <a:lstStyle/>
          <a:p>
            <a:r>
              <a:rPr lang="fr-FR" dirty="0"/>
              <a:t>Aspects culturels – Donner la conscience du risque</a:t>
            </a:r>
          </a:p>
          <a:p>
            <a:pPr marL="914400" lvl="3" indent="0">
              <a:spcBef>
                <a:spcPts val="1000"/>
              </a:spcBef>
              <a:buNone/>
            </a:pPr>
            <a:r>
              <a:rPr lang="fr-FR" dirty="0"/>
              <a:t>(onglet « ANNEXE 10 - Prise en compte de la dimension éducative » du classeur PPMS)</a:t>
            </a:r>
          </a:p>
          <a:p>
            <a:pPr lvl="1">
              <a:buFont typeface="Wingdings" panose="05000000000000000000" pitchFamily="2" charset="2"/>
              <a:buChar char="ü"/>
            </a:pPr>
            <a:r>
              <a:rPr lang="fr-FR" dirty="0"/>
              <a:t>Pour les élèves</a:t>
            </a:r>
          </a:p>
          <a:p>
            <a:pPr lvl="1">
              <a:buFont typeface="Wingdings" panose="05000000000000000000" pitchFamily="2" charset="2"/>
              <a:buChar char="ü"/>
            </a:pPr>
            <a:r>
              <a:rPr lang="fr-FR" dirty="0"/>
              <a:t>Pour les personnels</a:t>
            </a:r>
          </a:p>
          <a:p>
            <a:pPr marL="914400" lvl="2" indent="0">
              <a:buNone/>
            </a:pPr>
            <a:endParaRPr lang="fr-FR" sz="1200" dirty="0"/>
          </a:p>
          <a:p>
            <a:pPr marL="914400" lvl="2" indent="0">
              <a:buNone/>
            </a:pPr>
            <a:r>
              <a:rPr lang="fr-FR" sz="1200" dirty="0"/>
              <a:t>(onglet « INFORMATION DES FAMILLES : LES BONS REFLEXES EN CAS D'ACCIDENT MAJEUR » du classeur PPMS)</a:t>
            </a:r>
            <a:endParaRPr lang="fr-FR" sz="1400" dirty="0"/>
          </a:p>
          <a:p>
            <a:pPr lvl="1">
              <a:buFont typeface="Wingdings" panose="05000000000000000000" pitchFamily="2" charset="2"/>
              <a:buChar char="ü"/>
            </a:pPr>
            <a:r>
              <a:rPr lang="fr-FR" dirty="0"/>
              <a:t>Pour les parents</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67</a:t>
            </a:fld>
            <a:endParaRPr lang="en-US" dirty="0"/>
          </a:p>
        </p:txBody>
      </p:sp>
      <p:pic>
        <p:nvPicPr>
          <p:cNvPr id="6" name="Image 5" descr="07_logo_REGIONS%20ACA_GUADELOUPE"/>
          <p:cNvPicPr/>
          <p:nvPr/>
        </p:nvPicPr>
        <p:blipFill>
          <a:blip r:embed="rId2" cstate="print"/>
          <a:srcRect/>
          <a:stretch>
            <a:fillRect/>
          </a:stretch>
        </p:blipFill>
        <p:spPr bwMode="auto">
          <a:xfrm>
            <a:off x="677334" y="379411"/>
            <a:ext cx="1771650" cy="932153"/>
          </a:xfrm>
          <a:prstGeom prst="rect">
            <a:avLst/>
          </a:prstGeom>
          <a:noFill/>
        </p:spPr>
      </p:pic>
      <p:sp>
        <p:nvSpPr>
          <p:cNvPr id="7" name="Titre 1">
            <a:extLst>
              <a:ext uri="{FF2B5EF4-FFF2-40B4-BE49-F238E27FC236}">
                <a16:creationId xmlns:a16="http://schemas.microsoft.com/office/drawing/2014/main" id="{FB573304-07A5-6449-921D-7E1A61D0AB2F}"/>
              </a:ext>
            </a:extLst>
          </p:cNvPr>
          <p:cNvSpPr txBox="1">
            <a:spLocks/>
          </p:cNvSpPr>
          <p:nvPr/>
        </p:nvSpPr>
        <p:spPr>
          <a:xfrm>
            <a:off x="1430867" y="375589"/>
            <a:ext cx="8596668" cy="82694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200" b="1" dirty="0">
                <a:solidFill>
                  <a:schemeClr val="accent2"/>
                </a:solidFill>
                <a:latin typeface="Arial" panose="020B0604020202020204" pitchFamily="34" charset="0"/>
                <a:cs typeface="Arial" panose="020B0604020202020204" pitchFamily="34" charset="0"/>
              </a:rPr>
              <a:t>Élaboration du PPMS</a:t>
            </a:r>
          </a:p>
        </p:txBody>
      </p:sp>
    </p:spTree>
    <p:extLst>
      <p:ext uri="{BB962C8B-B14F-4D97-AF65-F5344CB8AC3E}">
        <p14:creationId xmlns:p14="http://schemas.microsoft.com/office/powerpoint/2010/main" val="3845813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30867" y="1627044"/>
            <a:ext cx="8596668" cy="3880773"/>
          </a:xfrm>
        </p:spPr>
        <p:txBody>
          <a:bodyPr anchor="ctr"/>
          <a:lstStyle/>
          <a:p>
            <a:r>
              <a:rPr lang="fr-FR" dirty="0"/>
              <a:t>Les exercices de simulation</a:t>
            </a:r>
          </a:p>
          <a:p>
            <a:pPr lvl="1">
              <a:buFont typeface="Wingdings" panose="05000000000000000000" pitchFamily="2" charset="2"/>
              <a:buChar char="ü"/>
            </a:pPr>
            <a:r>
              <a:rPr lang="fr-FR" dirty="0"/>
              <a:t>Les exercices permettent d’acquérir les bons réflexes et contribuent à la culture du risque</a:t>
            </a:r>
          </a:p>
          <a:p>
            <a:pPr lvl="1">
              <a:buFont typeface="Wingdings" panose="05000000000000000000" pitchFamily="2" charset="2"/>
              <a:buChar char="ü"/>
            </a:pPr>
            <a:r>
              <a:rPr lang="fr-FR" dirty="0"/>
              <a:t>Un PPMS se valide par des exercices de simulation</a:t>
            </a:r>
          </a:p>
          <a:p>
            <a:pPr lvl="1">
              <a:buFont typeface="Wingdings" panose="05000000000000000000" pitchFamily="2" charset="2"/>
              <a:buChar char="ü"/>
            </a:pPr>
            <a:r>
              <a:rPr lang="fr-FR" dirty="0"/>
              <a:t>La répétition des exercices permet d’aboutir à un PPMS bien rodé</a:t>
            </a:r>
          </a:p>
          <a:p>
            <a:pPr lvl="1">
              <a:buFont typeface="Wingdings" panose="05000000000000000000" pitchFamily="2" charset="2"/>
              <a:buChar char="ü"/>
            </a:pPr>
            <a:r>
              <a:rPr lang="fr-FR" dirty="0"/>
              <a:t>Ils doivent bien entendu être suivis d'une réunion-bilan pour en tirer des améliorations</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68</a:t>
            </a:fld>
            <a:endParaRPr lang="en-US" dirty="0"/>
          </a:p>
        </p:txBody>
      </p:sp>
      <p:pic>
        <p:nvPicPr>
          <p:cNvPr id="6" name="Image 5" descr="07_logo_REGIONS%20ACA_GUADELOUPE"/>
          <p:cNvPicPr/>
          <p:nvPr/>
        </p:nvPicPr>
        <p:blipFill>
          <a:blip r:embed="rId2" cstate="print"/>
          <a:srcRect/>
          <a:stretch>
            <a:fillRect/>
          </a:stretch>
        </p:blipFill>
        <p:spPr bwMode="auto">
          <a:xfrm>
            <a:off x="677334" y="379411"/>
            <a:ext cx="1771650" cy="932153"/>
          </a:xfrm>
          <a:prstGeom prst="rect">
            <a:avLst/>
          </a:prstGeom>
          <a:noFill/>
        </p:spPr>
      </p:pic>
      <p:sp>
        <p:nvSpPr>
          <p:cNvPr id="7" name="Titre 1">
            <a:extLst>
              <a:ext uri="{FF2B5EF4-FFF2-40B4-BE49-F238E27FC236}">
                <a16:creationId xmlns:a16="http://schemas.microsoft.com/office/drawing/2014/main" id="{B08C6375-392E-D541-BE77-2E1E9B3BBC42}"/>
              </a:ext>
            </a:extLst>
          </p:cNvPr>
          <p:cNvSpPr txBox="1">
            <a:spLocks/>
          </p:cNvSpPr>
          <p:nvPr/>
        </p:nvSpPr>
        <p:spPr>
          <a:xfrm>
            <a:off x="1430867" y="375589"/>
            <a:ext cx="8596668" cy="82694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200" b="1" dirty="0">
                <a:solidFill>
                  <a:schemeClr val="accent2"/>
                </a:solidFill>
                <a:latin typeface="Arial" panose="020B0604020202020204" pitchFamily="34" charset="0"/>
                <a:cs typeface="Arial" panose="020B0604020202020204" pitchFamily="34" charset="0"/>
              </a:rPr>
              <a:t>Élaboration du PPMS</a:t>
            </a:r>
          </a:p>
        </p:txBody>
      </p:sp>
    </p:spTree>
    <p:extLst>
      <p:ext uri="{BB962C8B-B14F-4D97-AF65-F5344CB8AC3E}">
        <p14:creationId xmlns:p14="http://schemas.microsoft.com/office/powerpoint/2010/main" val="1409409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86934" y="1681560"/>
            <a:ext cx="8596668" cy="3880773"/>
          </a:xfrm>
        </p:spPr>
        <p:txBody>
          <a:bodyPr anchor="ctr">
            <a:normAutofit/>
          </a:bodyPr>
          <a:lstStyle/>
          <a:p>
            <a:r>
              <a:rPr lang="fr-FR" dirty="0"/>
              <a:t>Les mallettes de première urgence PPMS</a:t>
            </a:r>
          </a:p>
          <a:p>
            <a:pPr lvl="1">
              <a:buFont typeface="Wingdings" panose="05000000000000000000" pitchFamily="2" charset="2"/>
              <a:buChar char="ü"/>
            </a:pPr>
            <a:r>
              <a:rPr lang="fr-FR" dirty="0"/>
              <a:t>À Ne pas confondre avec trousse de premier secours</a:t>
            </a:r>
          </a:p>
          <a:p>
            <a:pPr lvl="1">
              <a:buFont typeface="Wingdings" panose="05000000000000000000" pitchFamily="2" charset="2"/>
              <a:buChar char="ü"/>
            </a:pPr>
            <a:r>
              <a:rPr lang="fr-FR" dirty="0"/>
              <a:t>À placer dans chaque lieu de mise en sûreté</a:t>
            </a:r>
          </a:p>
          <a:p>
            <a:pPr lvl="1">
              <a:buFont typeface="Wingdings" panose="05000000000000000000" pitchFamily="2" charset="2"/>
              <a:buChar char="ü"/>
            </a:pPr>
            <a:r>
              <a:rPr lang="fr-FR" dirty="0"/>
              <a:t>Contenu (onglet « MALLETTE DE PREMIERE URGENCE » du classeur PPMS)</a:t>
            </a:r>
          </a:p>
          <a:p>
            <a:pPr marL="1257300" lvl="2" indent="-342900">
              <a:buFont typeface="+mj-lt"/>
              <a:buAutoNum type="alphaLcPeriod"/>
            </a:pPr>
            <a:r>
              <a:rPr lang="fr-FR" dirty="0"/>
              <a:t>Des documents</a:t>
            </a:r>
          </a:p>
          <a:p>
            <a:pPr marL="1257300" lvl="2" indent="-342900">
              <a:buFont typeface="+mj-lt"/>
              <a:buAutoNum type="alphaLcPeriod"/>
            </a:pPr>
            <a:r>
              <a:rPr lang="fr-FR" dirty="0"/>
              <a:t>Du matériel</a:t>
            </a:r>
          </a:p>
          <a:p>
            <a:pPr marL="1257300" lvl="2" indent="-342900">
              <a:buFont typeface="+mj-lt"/>
              <a:buAutoNum type="alphaLcPeriod"/>
            </a:pPr>
            <a:r>
              <a:rPr lang="fr-FR" dirty="0"/>
              <a:t>Une trousse de premier secours</a:t>
            </a:r>
          </a:p>
          <a:p>
            <a:endParaRPr lang="fr-FR" dirty="0"/>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69</a:t>
            </a:fld>
            <a:endParaRPr lang="en-US" dirty="0"/>
          </a:p>
        </p:txBody>
      </p:sp>
      <p:pic>
        <p:nvPicPr>
          <p:cNvPr id="6" name="Image 5" descr="07_logo_REGIONS%20ACA_GUADELOUPE"/>
          <p:cNvPicPr/>
          <p:nvPr/>
        </p:nvPicPr>
        <p:blipFill>
          <a:blip r:embed="rId2" cstate="print"/>
          <a:srcRect/>
          <a:stretch>
            <a:fillRect/>
          </a:stretch>
        </p:blipFill>
        <p:spPr bwMode="auto">
          <a:xfrm>
            <a:off x="677334" y="379411"/>
            <a:ext cx="1771650" cy="916255"/>
          </a:xfrm>
          <a:prstGeom prst="rect">
            <a:avLst/>
          </a:prstGeom>
          <a:noFill/>
        </p:spPr>
      </p:pic>
      <p:sp>
        <p:nvSpPr>
          <p:cNvPr id="7" name="Titre 1">
            <a:extLst>
              <a:ext uri="{FF2B5EF4-FFF2-40B4-BE49-F238E27FC236}">
                <a16:creationId xmlns:a16="http://schemas.microsoft.com/office/drawing/2014/main" id="{FE94F308-1778-AE40-B837-8F70CA64CB10}"/>
              </a:ext>
            </a:extLst>
          </p:cNvPr>
          <p:cNvSpPr txBox="1">
            <a:spLocks/>
          </p:cNvSpPr>
          <p:nvPr/>
        </p:nvSpPr>
        <p:spPr>
          <a:xfrm>
            <a:off x="1430867" y="375589"/>
            <a:ext cx="8596668" cy="82694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200" b="1" dirty="0">
                <a:solidFill>
                  <a:schemeClr val="accent2"/>
                </a:solidFill>
                <a:latin typeface="Arial" panose="020B0604020202020204" pitchFamily="34" charset="0"/>
                <a:cs typeface="Arial" panose="020B0604020202020204" pitchFamily="34" charset="0"/>
              </a:rPr>
              <a:t>Élaboration du PPMS</a:t>
            </a:r>
          </a:p>
        </p:txBody>
      </p:sp>
    </p:spTree>
    <p:extLst>
      <p:ext uri="{BB962C8B-B14F-4D97-AF65-F5344CB8AC3E}">
        <p14:creationId xmlns:p14="http://schemas.microsoft.com/office/powerpoint/2010/main" val="552314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8C243B-62B3-0E4E-BD01-739BD6EF562E}"/>
              </a:ext>
            </a:extLst>
          </p:cNvPr>
          <p:cNvSpPr>
            <a:spLocks noGrp="1"/>
          </p:cNvSpPr>
          <p:nvPr>
            <p:ph idx="4294967295"/>
          </p:nvPr>
        </p:nvSpPr>
        <p:spPr>
          <a:xfrm>
            <a:off x="1092719" y="1708571"/>
            <a:ext cx="9525691" cy="3881437"/>
          </a:xfrm>
        </p:spPr>
        <p:txBody>
          <a:bodyPr anchor="ctr"/>
          <a:lstStyle/>
          <a:p>
            <a:pPr marL="0" indent="0" algn="ctr">
              <a:buNone/>
            </a:pPr>
            <a:r>
              <a:rPr lang="fr-FR" sz="2800" dirty="0">
                <a:solidFill>
                  <a:srgbClr val="C00000"/>
                </a:solidFill>
                <a:latin typeface="Arial" panose="020B0604020202020204" pitchFamily="34" charset="0"/>
                <a:cs typeface="Arial" panose="020B0604020202020204" pitchFamily="34" charset="0"/>
              </a:rPr>
              <a:t>Intervention de Madame Leslie COUCHY-GUICHERON </a:t>
            </a:r>
          </a:p>
          <a:p>
            <a:pPr marL="0" indent="0" algn="ctr">
              <a:buNone/>
            </a:pPr>
            <a:r>
              <a:rPr lang="fr-FR" sz="2800" dirty="0">
                <a:solidFill>
                  <a:srgbClr val="C00000"/>
                </a:solidFill>
                <a:latin typeface="Arial" panose="020B0604020202020204" pitchFamily="34" charset="0"/>
                <a:cs typeface="Arial" panose="020B0604020202020204" pitchFamily="34" charset="0"/>
              </a:rPr>
              <a:t>Inspectrice du travai</a:t>
            </a:r>
            <a:r>
              <a:rPr lang="fr-FR" sz="2800" dirty="0">
                <a:solidFill>
                  <a:srgbClr val="C00000"/>
                </a:solidFill>
              </a:rPr>
              <a:t>l</a:t>
            </a:r>
          </a:p>
          <a:p>
            <a:pPr marL="0" indent="0" algn="ctr">
              <a:buNone/>
            </a:pPr>
            <a:endParaRPr lang="fr-FR" sz="2800" dirty="0">
              <a:solidFill>
                <a:srgbClr val="C00000"/>
              </a:solidFill>
            </a:endParaRPr>
          </a:p>
          <a:p>
            <a:pPr marL="0" indent="0" algn="ctr">
              <a:buNone/>
            </a:pPr>
            <a:r>
              <a:rPr lang="fr-FR" sz="3200" b="1" dirty="0">
                <a:solidFill>
                  <a:schemeClr val="accent2"/>
                </a:solidFill>
                <a:latin typeface="+mj-lt"/>
                <a:ea typeface="+mj-ea"/>
                <a:cs typeface="+mj-cs"/>
              </a:rPr>
              <a:t>La prévention des risques professionnels</a:t>
            </a:r>
          </a:p>
          <a:p>
            <a:pPr marL="0" indent="0" algn="ctr">
              <a:buNone/>
            </a:pPr>
            <a:r>
              <a:rPr lang="fr-FR" dirty="0">
                <a:solidFill>
                  <a:srgbClr val="2D13F1"/>
                </a:solidFill>
              </a:rPr>
              <a:t>Approche règlementaire et culture du risque</a:t>
            </a:r>
          </a:p>
          <a:p>
            <a:pPr marL="0" indent="0" algn="ctr">
              <a:buNone/>
            </a:pPr>
            <a:endParaRPr lang="fr-FR" dirty="0"/>
          </a:p>
        </p:txBody>
      </p:sp>
      <p:sp>
        <p:nvSpPr>
          <p:cNvPr id="4" name="Espace réservé du numéro de diapositive 3">
            <a:extLst>
              <a:ext uri="{FF2B5EF4-FFF2-40B4-BE49-F238E27FC236}">
                <a16:creationId xmlns:a16="http://schemas.microsoft.com/office/drawing/2014/main" id="{9102D1CD-BB48-6248-9D5D-2B06B7DE9C95}"/>
              </a:ext>
            </a:extLst>
          </p:cNvPr>
          <p:cNvSpPr>
            <a:spLocks noGrp="1"/>
          </p:cNvSpPr>
          <p:nvPr>
            <p:ph type="sldNum" sz="quarter" idx="12"/>
          </p:nvPr>
        </p:nvSpPr>
        <p:spPr/>
        <p:txBody>
          <a:bodyPr/>
          <a:lstStyle/>
          <a:p>
            <a:fld id="{D0818B26-63FD-4371-87B1-1F5474866139}" type="slidenum">
              <a:rPr lang="fr-FR" smtClean="0"/>
              <a:pPr/>
              <a:t>7</a:t>
            </a:fld>
            <a:endParaRPr lang="fr-FR"/>
          </a:p>
        </p:txBody>
      </p:sp>
    </p:spTree>
    <p:extLst>
      <p:ext uri="{BB962C8B-B14F-4D97-AF65-F5344CB8AC3E}">
        <p14:creationId xmlns:p14="http://schemas.microsoft.com/office/powerpoint/2010/main" val="24028964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7_logo_REGIONS%20ACA_GUADELOUPE"/>
          <p:cNvPicPr/>
          <p:nvPr/>
        </p:nvPicPr>
        <p:blipFill>
          <a:blip r:embed="rId2" cstate="print"/>
          <a:srcRect/>
          <a:stretch>
            <a:fillRect/>
          </a:stretch>
        </p:blipFill>
        <p:spPr bwMode="auto">
          <a:xfrm>
            <a:off x="677334" y="304800"/>
            <a:ext cx="1771650" cy="787400"/>
          </a:xfrm>
          <a:prstGeom prst="rect">
            <a:avLst/>
          </a:prstGeom>
          <a:noFill/>
        </p:spPr>
      </p:pic>
      <p:sp>
        <p:nvSpPr>
          <p:cNvPr id="2" name="Titre 1"/>
          <p:cNvSpPr>
            <a:spLocks noGrp="1"/>
          </p:cNvSpPr>
          <p:nvPr>
            <p:ph type="title"/>
          </p:nvPr>
        </p:nvSpPr>
        <p:spPr>
          <a:xfrm>
            <a:off x="1981200" y="308638"/>
            <a:ext cx="8596668" cy="1113762"/>
          </a:xfrm>
        </p:spPr>
        <p:txBody>
          <a:bodyPr anchor="ctr">
            <a:normAutofit/>
          </a:bodyPr>
          <a:lstStyle/>
          <a:p>
            <a:r>
              <a:rPr lang="fr-FR" sz="3200" b="1" dirty="0">
                <a:solidFill>
                  <a:schemeClr val="accent2"/>
                </a:solidFill>
                <a:latin typeface="Arial" panose="020B0604020202020204" pitchFamily="34" charset="0"/>
                <a:cs typeface="Arial" panose="020B0604020202020204" pitchFamily="34" charset="0"/>
              </a:rPr>
              <a:t>Remontée des données et Transmission</a:t>
            </a:r>
          </a:p>
        </p:txBody>
      </p:sp>
      <p:sp>
        <p:nvSpPr>
          <p:cNvPr id="3" name="Espace réservé du contenu 2"/>
          <p:cNvSpPr>
            <a:spLocks noGrp="1"/>
          </p:cNvSpPr>
          <p:nvPr>
            <p:ph idx="1"/>
          </p:nvPr>
        </p:nvSpPr>
        <p:spPr>
          <a:xfrm>
            <a:off x="1244600" y="1626394"/>
            <a:ext cx="8596668" cy="3880773"/>
          </a:xfrm>
        </p:spPr>
        <p:txBody>
          <a:bodyPr anchor="ctr"/>
          <a:lstStyle/>
          <a:p>
            <a:r>
              <a:rPr lang="fr-FR" dirty="0"/>
              <a:t>La remontée des données concernant la mise en place du PPMS au coordonnateur académique pour les risques majeurs, se fait au moyen d’un formulaire en ligne</a:t>
            </a:r>
          </a:p>
          <a:p>
            <a:r>
              <a:rPr lang="fr-FR" dirty="0"/>
              <a:t>Une copie du PPMS est transmise par la voie hiérarchique à l'inspecteur d'académie-directeur académique des services de l'éducation nationale (IA-DASEN) et au maire de la commune d'implantation</a:t>
            </a:r>
          </a:p>
          <a:p>
            <a:r>
              <a:rPr lang="fr-FR" dirty="0"/>
              <a:t>Pour les collèges, les lycées et les établissements d'éducation spéciale, une copie est également transmise à la collectivité territoriale dont dépend l'établissement</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70</a:t>
            </a:fld>
            <a:endParaRPr lang="en-US" dirty="0"/>
          </a:p>
        </p:txBody>
      </p:sp>
    </p:spTree>
    <p:extLst>
      <p:ext uri="{BB962C8B-B14F-4D97-AF65-F5344CB8AC3E}">
        <p14:creationId xmlns:p14="http://schemas.microsoft.com/office/powerpoint/2010/main" val="3633432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95891" y="2192868"/>
            <a:ext cx="8791575" cy="3581400"/>
          </a:xfrm>
        </p:spPr>
        <p:txBody>
          <a:bodyPr>
            <a:normAutofit/>
          </a:bodyPr>
          <a:lstStyle/>
          <a:p>
            <a:pPr algn="ctr"/>
            <a:r>
              <a:rPr lang="fr-FR" sz="3100" dirty="0">
                <a:solidFill>
                  <a:srgbClr val="C00000"/>
                </a:solidFill>
                <a:latin typeface="Arial" panose="020B0604020202020204" pitchFamily="34" charset="0"/>
                <a:ea typeface="+mn-ea"/>
                <a:cs typeface="Arial" panose="020B0604020202020204" pitchFamily="34" charset="0"/>
              </a:rPr>
              <a:t>Intervention de Mme Gwladys RICHARD Conseiller Technique sécurité</a:t>
            </a:r>
            <a:br>
              <a:rPr lang="fr-FR" sz="3100" dirty="0">
                <a:solidFill>
                  <a:srgbClr val="C00000"/>
                </a:solidFill>
                <a:latin typeface="Arial" panose="020B0604020202020204" pitchFamily="34" charset="0"/>
                <a:ea typeface="+mn-ea"/>
                <a:cs typeface="Arial" panose="020B0604020202020204" pitchFamily="34" charset="0"/>
              </a:rPr>
            </a:br>
            <a:r>
              <a:rPr lang="fr-FR" sz="2000" dirty="0">
                <a:solidFill>
                  <a:srgbClr val="C00000"/>
                </a:solidFill>
              </a:rPr>
              <a:t/>
            </a:r>
            <a:br>
              <a:rPr lang="fr-FR" sz="2000" dirty="0">
                <a:solidFill>
                  <a:srgbClr val="C00000"/>
                </a:solidFill>
              </a:rPr>
            </a:br>
            <a:r>
              <a:rPr lang="fr-FR" sz="3600" b="1" dirty="0">
                <a:solidFill>
                  <a:schemeClr val="accent2"/>
                </a:solidFill>
              </a:rPr>
              <a:t>Plan Particulier de mise en sûreté  </a:t>
            </a:r>
            <a:br>
              <a:rPr lang="fr-FR" sz="3600" b="1" dirty="0">
                <a:solidFill>
                  <a:schemeClr val="accent2"/>
                </a:solidFill>
              </a:rPr>
            </a:br>
            <a:r>
              <a:rPr lang="fr-FR" sz="3600" b="1" dirty="0">
                <a:solidFill>
                  <a:schemeClr val="accent2"/>
                </a:solidFill>
              </a:rPr>
              <a:t>ATTENTAT-INTRUSION</a:t>
            </a:r>
            <a:r>
              <a:rPr lang="fr-FR" sz="4000" dirty="0"/>
              <a:t/>
            </a:r>
            <a:br>
              <a:rPr lang="fr-FR" sz="4000" dirty="0"/>
            </a:br>
            <a:r>
              <a:rPr lang="fr-FR" sz="1800" dirty="0">
                <a:solidFill>
                  <a:schemeClr val="bg1"/>
                </a:solidFill>
              </a:rPr>
              <a:t>instruction du 12 avril 2017 relative au renforcement des mesures de sécurité et de gestion de crise applicables dans les écoles et les établissements scolaires</a:t>
            </a:r>
          </a:p>
        </p:txBody>
      </p:sp>
      <p:pic>
        <p:nvPicPr>
          <p:cNvPr id="1026" name="Picture 2" descr="07_logo_REGIONS%20ACA_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075" y="101600"/>
            <a:ext cx="2295525" cy="126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267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chemeClr val="accent2"/>
                </a:solidFill>
              </a:rPr>
              <a:t>Qu’est-ce que le PPMS </a:t>
            </a:r>
            <a:br>
              <a:rPr lang="fr-FR" b="1" dirty="0">
                <a:solidFill>
                  <a:schemeClr val="accent2"/>
                </a:solidFill>
              </a:rPr>
            </a:br>
            <a:r>
              <a:rPr lang="fr-FR" b="1" dirty="0">
                <a:solidFill>
                  <a:schemeClr val="accent2"/>
                </a:solidFill>
              </a:rPr>
              <a:t>ATTENTAT-INTRUSION</a:t>
            </a:r>
          </a:p>
        </p:txBody>
      </p:sp>
      <p:sp>
        <p:nvSpPr>
          <p:cNvPr id="3" name="Espace réservé du contenu 2"/>
          <p:cNvSpPr>
            <a:spLocks noGrp="1"/>
          </p:cNvSpPr>
          <p:nvPr>
            <p:ph idx="1"/>
          </p:nvPr>
        </p:nvSpPr>
        <p:spPr>
          <a:xfrm>
            <a:off x="1083734" y="2045494"/>
            <a:ext cx="8596668" cy="3880773"/>
          </a:xfrm>
        </p:spPr>
        <p:txBody>
          <a:bodyPr anchor="ctr"/>
          <a:lstStyle/>
          <a:p>
            <a:pPr algn="just"/>
            <a:r>
              <a:rPr lang="fr-FR" dirty="0"/>
              <a:t>C’est un plan destiné à la fois à l’école ou à l’établissement scolaire et aux forces de sécurité qui devraient intervenir en cas d’attentat, d’intrusion malveillante ou de toute autre forme d’attaque menaçant directement ou indirectement la sécurité des personnes présentes sur le site.</a:t>
            </a:r>
          </a:p>
          <a:p>
            <a:pPr algn="just"/>
            <a:r>
              <a:rPr lang="fr-FR" dirty="0"/>
              <a:t>Il définit les comportements à adopter que l’établissement soit la cible directe d’un attentat-terroriste ou qu’il soit indirectement concerné par des actes de même nature se déroulant à proximité.</a:t>
            </a:r>
          </a:p>
        </p:txBody>
      </p:sp>
      <p:pic>
        <p:nvPicPr>
          <p:cNvPr id="2050" name="Picture 2" descr="07_logo_REGIONS%20ACA_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5" y="7938"/>
            <a:ext cx="2295525" cy="126206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39E5E7F0-90C6-5248-9069-F2232A639398}"/>
              </a:ext>
            </a:extLst>
          </p:cNvPr>
          <p:cNvSpPr>
            <a:spLocks noGrp="1"/>
          </p:cNvSpPr>
          <p:nvPr>
            <p:ph type="sldNum" sz="quarter" idx="12"/>
          </p:nvPr>
        </p:nvSpPr>
        <p:spPr/>
        <p:txBody>
          <a:bodyPr/>
          <a:lstStyle/>
          <a:p>
            <a:fld id="{D0818B26-63FD-4371-87B1-1F5474866139}" type="slidenum">
              <a:rPr lang="fr-FR" smtClean="0"/>
              <a:pPr/>
              <a:t>72</a:t>
            </a:fld>
            <a:endParaRPr lang="fr-FR"/>
          </a:p>
        </p:txBody>
      </p:sp>
    </p:spTree>
    <p:extLst>
      <p:ext uri="{BB962C8B-B14F-4D97-AF65-F5344CB8AC3E}">
        <p14:creationId xmlns:p14="http://schemas.microsoft.com/office/powerpoint/2010/main" val="3254664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878233"/>
          </a:xfrm>
        </p:spPr>
        <p:txBody>
          <a:bodyPr anchor="ctr"/>
          <a:lstStyle/>
          <a:p>
            <a:pPr algn="ctr"/>
            <a:r>
              <a:rPr lang="fr-FR" b="1" dirty="0">
                <a:solidFill>
                  <a:schemeClr val="accent2"/>
                </a:solidFill>
              </a:rPr>
              <a:t>Les exercices </a:t>
            </a:r>
          </a:p>
        </p:txBody>
      </p:sp>
      <p:sp>
        <p:nvSpPr>
          <p:cNvPr id="3" name="Espace réservé du contenu 2"/>
          <p:cNvSpPr>
            <a:spLocks noGrp="1"/>
          </p:cNvSpPr>
          <p:nvPr>
            <p:ph idx="1"/>
          </p:nvPr>
        </p:nvSpPr>
        <p:spPr>
          <a:xfrm>
            <a:off x="1141412" y="1645920"/>
            <a:ext cx="9905999" cy="4237355"/>
          </a:xfrm>
        </p:spPr>
        <p:txBody>
          <a:bodyPr anchor="ctr">
            <a:normAutofit/>
          </a:bodyPr>
          <a:lstStyle/>
          <a:p>
            <a:pPr algn="just"/>
            <a:r>
              <a:rPr lang="fr-FR" dirty="0"/>
              <a:t>QUAND : chaque année scolaire, au moins un exercice « attentat-intrusion » </a:t>
            </a:r>
          </a:p>
          <a:p>
            <a:pPr marL="0" indent="0" algn="just">
              <a:buNone/>
            </a:pPr>
            <a:endParaRPr lang="fr-FR" dirty="0"/>
          </a:p>
          <a:p>
            <a:pPr algn="just"/>
            <a:r>
              <a:rPr lang="fr-FR" dirty="0"/>
              <a:t>POURQUOI : vérifier les éléments</a:t>
            </a:r>
          </a:p>
          <a:p>
            <a:pPr marL="0" indent="0" algn="just">
              <a:buNone/>
            </a:pPr>
            <a:endParaRPr lang="fr-FR" dirty="0"/>
          </a:p>
          <a:p>
            <a:pPr algn="just"/>
            <a:r>
              <a:rPr lang="fr-FR" dirty="0"/>
              <a:t>COMMENT :  sur la base de scénarios adapté en fonction de l’âge des élèves, sans effet de surprise et sans mise en scène exagérément réaliste. L’utilisation d’arme factice est proscrite. </a:t>
            </a:r>
          </a:p>
        </p:txBody>
      </p:sp>
      <p:pic>
        <p:nvPicPr>
          <p:cNvPr id="5" name="Picture 2" descr="07_logo_REGIONS%20ACA_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42" y="101600"/>
            <a:ext cx="2295525" cy="1262062"/>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89C051C2-2792-1745-AB96-BA17375271FF}"/>
              </a:ext>
            </a:extLst>
          </p:cNvPr>
          <p:cNvSpPr>
            <a:spLocks noGrp="1"/>
          </p:cNvSpPr>
          <p:nvPr>
            <p:ph type="sldNum" sz="quarter" idx="12"/>
          </p:nvPr>
        </p:nvSpPr>
        <p:spPr/>
        <p:txBody>
          <a:bodyPr/>
          <a:lstStyle/>
          <a:p>
            <a:fld id="{D0818B26-63FD-4371-87B1-1F5474866139}" type="slidenum">
              <a:rPr lang="fr-FR" smtClean="0"/>
              <a:pPr/>
              <a:t>73</a:t>
            </a:fld>
            <a:endParaRPr lang="fr-FR"/>
          </a:p>
        </p:txBody>
      </p:sp>
    </p:spTree>
    <p:extLst>
      <p:ext uri="{BB962C8B-B14F-4D97-AF65-F5344CB8AC3E}">
        <p14:creationId xmlns:p14="http://schemas.microsoft.com/office/powerpoint/2010/main" val="4235605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18518"/>
            <a:ext cx="9905998" cy="975151"/>
          </a:xfrm>
        </p:spPr>
        <p:txBody>
          <a:bodyPr anchor="ctr"/>
          <a:lstStyle/>
          <a:p>
            <a:pPr algn="ctr"/>
            <a:r>
              <a:rPr lang="fr-FR" b="1" dirty="0">
                <a:solidFill>
                  <a:schemeClr val="accent2"/>
                </a:solidFill>
              </a:rPr>
              <a:t>Les exercices : les 3 phases</a:t>
            </a:r>
          </a:p>
        </p:txBody>
      </p:sp>
      <p:sp>
        <p:nvSpPr>
          <p:cNvPr id="3" name="Espace réservé du contenu 2"/>
          <p:cNvSpPr>
            <a:spLocks noGrp="1"/>
          </p:cNvSpPr>
          <p:nvPr>
            <p:ph idx="1"/>
          </p:nvPr>
        </p:nvSpPr>
        <p:spPr>
          <a:xfrm>
            <a:off x="1141412" y="2224700"/>
            <a:ext cx="9905999" cy="3566502"/>
          </a:xfrm>
        </p:spPr>
        <p:txBody>
          <a:bodyPr anchor="ctr">
            <a:normAutofit/>
          </a:bodyPr>
          <a:lstStyle/>
          <a:p>
            <a:pPr marL="0" indent="0">
              <a:buNone/>
            </a:pPr>
            <a:endParaRPr lang="fr-FR" dirty="0"/>
          </a:p>
          <a:p>
            <a:pPr marL="0" indent="0">
              <a:buNone/>
            </a:pPr>
            <a:r>
              <a:rPr lang="fr-FR" dirty="0"/>
              <a:t>C’est l’occasion de s’exercer, d’acquérir des réflexes, de corriger, d’adapter le PPMS pour aller vers plus de maîtrise</a:t>
            </a:r>
          </a:p>
          <a:p>
            <a:pPr marL="0" indent="0">
              <a:buNone/>
            </a:pPr>
            <a:endParaRPr lang="fr-FR" dirty="0"/>
          </a:p>
          <a:p>
            <a:pPr algn="ctr"/>
            <a:r>
              <a:rPr lang="fr-FR" dirty="0"/>
              <a:t>LA PREPARATION </a:t>
            </a:r>
          </a:p>
          <a:p>
            <a:pPr algn="ctr"/>
            <a:r>
              <a:rPr lang="fr-FR" dirty="0"/>
              <a:t>LA SENSIBILISATION</a:t>
            </a:r>
          </a:p>
          <a:p>
            <a:pPr algn="ctr"/>
            <a:r>
              <a:rPr lang="fr-FR" dirty="0"/>
              <a:t>LA REALISATION DE L’EXERCICE</a:t>
            </a:r>
          </a:p>
        </p:txBody>
      </p:sp>
      <p:pic>
        <p:nvPicPr>
          <p:cNvPr id="5" name="Picture 2" descr="07_logo_REGIONS%20ACA_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2"/>
            <a:ext cx="2295525" cy="1262062"/>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F3EC88C4-5A3F-164C-BAF3-1849715BF35A}"/>
              </a:ext>
            </a:extLst>
          </p:cNvPr>
          <p:cNvSpPr>
            <a:spLocks noGrp="1"/>
          </p:cNvSpPr>
          <p:nvPr>
            <p:ph type="sldNum" sz="quarter" idx="12"/>
          </p:nvPr>
        </p:nvSpPr>
        <p:spPr/>
        <p:txBody>
          <a:bodyPr/>
          <a:lstStyle/>
          <a:p>
            <a:fld id="{D0818B26-63FD-4371-87B1-1F5474866139}" type="slidenum">
              <a:rPr lang="fr-FR" smtClean="0"/>
              <a:pPr/>
              <a:t>74</a:t>
            </a:fld>
            <a:endParaRPr lang="fr-FR"/>
          </a:p>
        </p:txBody>
      </p:sp>
    </p:spTree>
    <p:extLst>
      <p:ext uri="{BB962C8B-B14F-4D97-AF65-F5344CB8AC3E}">
        <p14:creationId xmlns:p14="http://schemas.microsoft.com/office/powerpoint/2010/main" val="3963302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07_logo_REGIONS%20ACA_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27355"/>
            <a:ext cx="2238103" cy="112340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8"/>
          <p:cNvSpPr>
            <a:spLocks noGrp="1"/>
          </p:cNvSpPr>
          <p:nvPr>
            <p:ph idx="1"/>
          </p:nvPr>
        </p:nvSpPr>
        <p:spPr>
          <a:xfrm>
            <a:off x="1253067" y="2261394"/>
            <a:ext cx="8596668" cy="2335211"/>
          </a:xfrm>
        </p:spPr>
        <p:txBody>
          <a:bodyPr anchor="ctr">
            <a:normAutofit/>
          </a:bodyPr>
          <a:lstStyle/>
          <a:p>
            <a:pPr algn="ctr">
              <a:buFont typeface="Wingdings" panose="05000000000000000000" pitchFamily="2" charset="2"/>
              <a:buChar char="Ø"/>
            </a:pPr>
            <a:r>
              <a:rPr lang="fr-FR" sz="3200" dirty="0"/>
              <a:t>S’échapper</a:t>
            </a:r>
          </a:p>
          <a:p>
            <a:pPr algn="ctr">
              <a:buFont typeface="Wingdings" panose="05000000000000000000" pitchFamily="2" charset="2"/>
              <a:buChar char="Ø"/>
            </a:pPr>
            <a:r>
              <a:rPr lang="fr-FR" sz="3200" dirty="0"/>
              <a:t>S’enfermer </a:t>
            </a:r>
          </a:p>
          <a:p>
            <a:pPr algn="ctr"/>
            <a:endParaRPr lang="fr-FR" sz="1200" dirty="0"/>
          </a:p>
          <a:p>
            <a:pPr marL="0" indent="0" algn="ctr">
              <a:buNone/>
            </a:pPr>
            <a:endParaRPr lang="fr-FR" dirty="0"/>
          </a:p>
        </p:txBody>
      </p:sp>
      <p:sp>
        <p:nvSpPr>
          <p:cNvPr id="2" name="Titre 1"/>
          <p:cNvSpPr>
            <a:spLocks noGrp="1"/>
          </p:cNvSpPr>
          <p:nvPr>
            <p:ph type="title"/>
          </p:nvPr>
        </p:nvSpPr>
        <p:spPr>
          <a:xfrm>
            <a:off x="1119051" y="168938"/>
            <a:ext cx="9880599" cy="1295400"/>
          </a:xfrm>
        </p:spPr>
        <p:txBody>
          <a:bodyPr>
            <a:normAutofit/>
          </a:bodyPr>
          <a:lstStyle/>
          <a:p>
            <a:pPr algn="ctr"/>
            <a:r>
              <a:rPr lang="fr-FR" b="1" dirty="0">
                <a:solidFill>
                  <a:schemeClr val="accent2"/>
                </a:solidFill>
              </a:rPr>
              <a:t>LES POSTURES </a:t>
            </a:r>
            <a:br>
              <a:rPr lang="fr-FR" b="1" dirty="0">
                <a:solidFill>
                  <a:schemeClr val="accent2"/>
                </a:solidFill>
              </a:rPr>
            </a:br>
            <a:r>
              <a:rPr lang="fr-FR" b="1" dirty="0">
                <a:solidFill>
                  <a:schemeClr val="accent2"/>
                </a:solidFill>
              </a:rPr>
              <a:t>(ou comportement réflexe)</a:t>
            </a:r>
          </a:p>
        </p:txBody>
      </p:sp>
      <p:sp>
        <p:nvSpPr>
          <p:cNvPr id="3" name="Espace réservé du numéro de diapositive 2">
            <a:extLst>
              <a:ext uri="{FF2B5EF4-FFF2-40B4-BE49-F238E27FC236}">
                <a16:creationId xmlns:a16="http://schemas.microsoft.com/office/drawing/2014/main" id="{0C1891D1-DEF8-7C4F-A948-873679EAFA14}"/>
              </a:ext>
            </a:extLst>
          </p:cNvPr>
          <p:cNvSpPr>
            <a:spLocks noGrp="1"/>
          </p:cNvSpPr>
          <p:nvPr>
            <p:ph type="sldNum" sz="quarter" idx="12"/>
          </p:nvPr>
        </p:nvSpPr>
        <p:spPr/>
        <p:txBody>
          <a:bodyPr/>
          <a:lstStyle/>
          <a:p>
            <a:fld id="{D0818B26-63FD-4371-87B1-1F5474866139}" type="slidenum">
              <a:rPr lang="fr-FR" smtClean="0"/>
              <a:pPr/>
              <a:t>75</a:t>
            </a:fld>
            <a:endParaRPr lang="fr-FR"/>
          </a:p>
        </p:txBody>
      </p:sp>
    </p:spTree>
    <p:extLst>
      <p:ext uri="{BB962C8B-B14F-4D97-AF65-F5344CB8AC3E}">
        <p14:creationId xmlns:p14="http://schemas.microsoft.com/office/powerpoint/2010/main" val="4101580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7666" y="274926"/>
            <a:ext cx="8596668" cy="650877"/>
          </a:xfrm>
        </p:spPr>
        <p:txBody>
          <a:bodyPr anchor="ctr"/>
          <a:lstStyle/>
          <a:p>
            <a:pPr algn="ctr"/>
            <a:r>
              <a:rPr lang="fr-FR" b="1" dirty="0">
                <a:solidFill>
                  <a:schemeClr val="accent2"/>
                </a:solidFill>
              </a:rPr>
              <a:t>L’évaluation</a:t>
            </a:r>
          </a:p>
        </p:txBody>
      </p:sp>
      <p:sp>
        <p:nvSpPr>
          <p:cNvPr id="3" name="Espace réservé du contenu 2"/>
          <p:cNvSpPr>
            <a:spLocks noGrp="1"/>
          </p:cNvSpPr>
          <p:nvPr>
            <p:ph idx="1"/>
          </p:nvPr>
        </p:nvSpPr>
        <p:spPr>
          <a:xfrm>
            <a:off x="677334" y="1625601"/>
            <a:ext cx="10147684" cy="4415762"/>
          </a:xfrm>
        </p:spPr>
        <p:txBody>
          <a:bodyPr anchor="ctr">
            <a:normAutofit/>
          </a:bodyPr>
          <a:lstStyle/>
          <a:p>
            <a:pPr marL="0" indent="0" algn="ctr">
              <a:buNone/>
            </a:pPr>
            <a:r>
              <a:rPr lang="fr-FR" sz="2400" b="1" dirty="0"/>
              <a:t>Les observateurs</a:t>
            </a:r>
          </a:p>
          <a:p>
            <a:r>
              <a:rPr lang="fr-FR" sz="2000" dirty="0"/>
              <a:t>Il est utile d’avoir un ou des observateur(s) qui participe à l’ensemble des phases de l’exercice « attentat-intrusion ». Il peut être un membre de l’équipe mobile de sécurité… Il est un partenaire privilégié du retour d’expérience </a:t>
            </a:r>
          </a:p>
          <a:p>
            <a:pPr marL="0" indent="0" algn="ctr">
              <a:buNone/>
            </a:pPr>
            <a:endParaRPr lang="fr-FR" sz="2000" b="1" dirty="0"/>
          </a:p>
          <a:p>
            <a:pPr marL="0" indent="0" algn="ctr">
              <a:buNone/>
            </a:pPr>
            <a:r>
              <a:rPr lang="fr-FR" sz="2000" b="1" dirty="0"/>
              <a:t>Le retour d’expérience au niveau de l’école ou de l’établissement scolaire </a:t>
            </a:r>
            <a:endParaRPr lang="fr-FR" sz="2000" dirty="0"/>
          </a:p>
          <a:p>
            <a:pPr marL="0" indent="0">
              <a:buNone/>
            </a:pPr>
            <a:r>
              <a:rPr lang="fr-FR" sz="2000" dirty="0"/>
              <a:t>Le directeur d’école ou le chef d’établissement avec son équipe, et éventuellement avec les partenaires extérieurs, un retour d’expérience (</a:t>
            </a:r>
            <a:r>
              <a:rPr lang="fr-FR" sz="2000" dirty="0" err="1"/>
              <a:t>Rétex</a:t>
            </a:r>
            <a:r>
              <a:rPr lang="fr-FR" sz="2000" dirty="0"/>
              <a:t>) avec le (les) observateur(s)</a:t>
            </a:r>
          </a:p>
          <a:p>
            <a:pPr marL="0" indent="0">
              <a:buNone/>
            </a:pPr>
            <a:r>
              <a:rPr lang="fr-FR" sz="2000" dirty="0"/>
              <a:t> </a:t>
            </a:r>
            <a:r>
              <a:rPr lang="fr-FR" sz="2000" dirty="0">
                <a:sym typeface="Wingdings" panose="05000000000000000000" pitchFamily="2" charset="2"/>
              </a:rPr>
              <a:t></a:t>
            </a:r>
            <a:r>
              <a:rPr lang="fr-FR" sz="2000" dirty="0"/>
              <a:t> identifier les points forts et les points à améliorer repérés pendant l’exercice. </a:t>
            </a:r>
            <a:endParaRPr lang="fr-FR" dirty="0"/>
          </a:p>
          <a:p>
            <a:pPr marL="0" indent="0">
              <a:buNone/>
            </a:pPr>
            <a:endParaRPr lang="fr-FR" dirty="0"/>
          </a:p>
        </p:txBody>
      </p:sp>
      <p:pic>
        <p:nvPicPr>
          <p:cNvPr id="5" name="Picture 2" descr="07_logo_REGIONS%20ACA_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127835"/>
            <a:ext cx="1780903" cy="1123406"/>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30D60C28-A63C-3248-9D62-44502796CF6D}"/>
              </a:ext>
            </a:extLst>
          </p:cNvPr>
          <p:cNvSpPr>
            <a:spLocks noGrp="1"/>
          </p:cNvSpPr>
          <p:nvPr>
            <p:ph type="sldNum" sz="quarter" idx="12"/>
          </p:nvPr>
        </p:nvSpPr>
        <p:spPr/>
        <p:txBody>
          <a:bodyPr/>
          <a:lstStyle/>
          <a:p>
            <a:fld id="{D0818B26-63FD-4371-87B1-1F5474866139}" type="slidenum">
              <a:rPr lang="fr-FR" smtClean="0"/>
              <a:pPr/>
              <a:t>76</a:t>
            </a:fld>
            <a:endParaRPr lang="fr-FR"/>
          </a:p>
        </p:txBody>
      </p:sp>
    </p:spTree>
    <p:extLst>
      <p:ext uri="{BB962C8B-B14F-4D97-AF65-F5344CB8AC3E}">
        <p14:creationId xmlns:p14="http://schemas.microsoft.com/office/powerpoint/2010/main" val="226804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3534" y="419474"/>
            <a:ext cx="8596668" cy="1123406"/>
          </a:xfrm>
        </p:spPr>
        <p:txBody>
          <a:bodyPr>
            <a:normAutofit fontScale="90000"/>
          </a:bodyPr>
          <a:lstStyle/>
          <a:p>
            <a:pPr algn="ctr"/>
            <a:r>
              <a:rPr lang="fr-FR" b="1" dirty="0">
                <a:solidFill>
                  <a:schemeClr val="accent2"/>
                </a:solidFill>
              </a:rPr>
              <a:t>Documents à renvoyer à l’issue </a:t>
            </a:r>
            <a:br>
              <a:rPr lang="fr-FR" b="1" dirty="0">
                <a:solidFill>
                  <a:schemeClr val="accent2"/>
                </a:solidFill>
              </a:rPr>
            </a:br>
            <a:r>
              <a:rPr lang="fr-FR" b="1" dirty="0">
                <a:solidFill>
                  <a:schemeClr val="accent2"/>
                </a:solidFill>
              </a:rPr>
              <a:t>du </a:t>
            </a:r>
            <a:r>
              <a:rPr lang="fr-FR" b="1" dirty="0" err="1">
                <a:solidFill>
                  <a:schemeClr val="accent2"/>
                </a:solidFill>
              </a:rPr>
              <a:t>rétex</a:t>
            </a:r>
            <a:endParaRPr lang="fr-FR" b="1" dirty="0">
              <a:solidFill>
                <a:schemeClr val="accent2"/>
              </a:solidFill>
            </a:endParaRPr>
          </a:p>
        </p:txBody>
      </p:sp>
      <p:sp>
        <p:nvSpPr>
          <p:cNvPr id="3" name="Espace réservé du contenu 2"/>
          <p:cNvSpPr>
            <a:spLocks noGrp="1"/>
          </p:cNvSpPr>
          <p:nvPr>
            <p:ph idx="1"/>
          </p:nvPr>
        </p:nvSpPr>
        <p:spPr>
          <a:xfrm>
            <a:off x="956820" y="1687195"/>
            <a:ext cx="10117666" cy="3880773"/>
          </a:xfrm>
        </p:spPr>
        <p:txBody>
          <a:bodyPr anchor="ctr">
            <a:normAutofit/>
          </a:bodyPr>
          <a:lstStyle/>
          <a:p>
            <a:r>
              <a:rPr lang="fr-FR" dirty="0"/>
              <a:t>Annuaire de crise </a:t>
            </a:r>
            <a:r>
              <a:rPr lang="fr-FR" dirty="0">
                <a:hlinkClick r:id="rId2" action="ppaction://hlinkfile"/>
              </a:rPr>
              <a:t>Docs PPMS\Annuaire de crise.docx</a:t>
            </a:r>
            <a:endParaRPr lang="fr-FR" dirty="0"/>
          </a:p>
          <a:p>
            <a:r>
              <a:rPr lang="fr-FR" dirty="0"/>
              <a:t>Fiche de répartition des missions des personnels </a:t>
            </a:r>
            <a:r>
              <a:rPr lang="fr-FR" dirty="0">
                <a:hlinkClick r:id="rId3" action="ppaction://hlinkfile"/>
              </a:rPr>
              <a:t>Docs PPMS\Fiche 2 répartition des missions des personnels.docx</a:t>
            </a:r>
            <a:endParaRPr lang="fr-FR" dirty="0"/>
          </a:p>
          <a:p>
            <a:r>
              <a:rPr lang="fr-FR" dirty="0"/>
              <a:t>Fiche d’observation générale </a:t>
            </a:r>
            <a:r>
              <a:rPr lang="fr-FR" dirty="0">
                <a:hlinkClick r:id="rId4" action="ppaction://hlinkfile"/>
              </a:rPr>
              <a:t>Docs PPMS\Fiche 4 d'observation générale.docx</a:t>
            </a:r>
            <a:endParaRPr lang="fr-FR" dirty="0"/>
          </a:p>
          <a:p>
            <a:r>
              <a:rPr lang="fr-FR" dirty="0"/>
              <a:t>Plan</a:t>
            </a:r>
          </a:p>
          <a:p>
            <a:r>
              <a:rPr lang="fr-FR" dirty="0"/>
              <a:t>Annexe PPMS attentat-intrusion complet </a:t>
            </a:r>
            <a:r>
              <a:rPr lang="fr-FR" dirty="0" err="1">
                <a:hlinkClick r:id="rId5" action="ppaction://hlinkfile"/>
              </a:rPr>
              <a:t>Modèle_PPMS_Attentat_Intrusion.odt</a:t>
            </a:r>
            <a:endParaRPr lang="fr-FR" dirty="0"/>
          </a:p>
          <a:p>
            <a:pPr marL="0" indent="0" algn="ctr">
              <a:buNone/>
            </a:pPr>
            <a:r>
              <a:rPr lang="fr-FR" dirty="0">
                <a:solidFill>
                  <a:srgbClr val="FF0000"/>
                </a:solidFill>
              </a:rPr>
              <a:t>Tous ces documents sont à renvoyer le plus rapidement possible à l’issue du </a:t>
            </a:r>
            <a:r>
              <a:rPr lang="fr-FR" dirty="0" err="1">
                <a:solidFill>
                  <a:srgbClr val="FF0000"/>
                </a:solidFill>
              </a:rPr>
              <a:t>Rétex</a:t>
            </a:r>
            <a:r>
              <a:rPr lang="fr-FR" dirty="0">
                <a:solidFill>
                  <a:srgbClr val="FF0000"/>
                </a:solidFill>
              </a:rPr>
              <a:t> à l’adresse : </a:t>
            </a:r>
          </a:p>
          <a:p>
            <a:pPr marL="0" indent="0" algn="ctr">
              <a:buNone/>
            </a:pPr>
            <a:r>
              <a:rPr lang="fr-FR" sz="2000" b="1" dirty="0" err="1">
                <a:solidFill>
                  <a:srgbClr val="FF0000"/>
                </a:solidFill>
              </a:rPr>
              <a:t>ce.securite@ac-guadeloupe.fr</a:t>
            </a:r>
            <a:endParaRPr lang="fr-FR" sz="2000" b="1" dirty="0">
              <a:solidFill>
                <a:srgbClr val="FF0000"/>
              </a:solidFill>
            </a:endParaRPr>
          </a:p>
        </p:txBody>
      </p:sp>
      <p:pic>
        <p:nvPicPr>
          <p:cNvPr id="5" name="Picture 2" descr="07_logo_REGIONS%20ACA_GUADELOU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69" y="146594"/>
            <a:ext cx="1780903" cy="1123406"/>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63391A68-6319-9048-882D-29A4F6CC5C9A}"/>
              </a:ext>
            </a:extLst>
          </p:cNvPr>
          <p:cNvSpPr>
            <a:spLocks noGrp="1"/>
          </p:cNvSpPr>
          <p:nvPr>
            <p:ph type="sldNum" sz="quarter" idx="12"/>
          </p:nvPr>
        </p:nvSpPr>
        <p:spPr/>
        <p:txBody>
          <a:bodyPr/>
          <a:lstStyle/>
          <a:p>
            <a:fld id="{D0818B26-63FD-4371-87B1-1F5474866139}" type="slidenum">
              <a:rPr lang="fr-FR" smtClean="0"/>
              <a:pPr/>
              <a:t>77</a:t>
            </a:fld>
            <a:endParaRPr lang="fr-FR"/>
          </a:p>
        </p:txBody>
      </p:sp>
    </p:spTree>
    <p:extLst>
      <p:ext uri="{BB962C8B-B14F-4D97-AF65-F5344CB8AC3E}">
        <p14:creationId xmlns:p14="http://schemas.microsoft.com/office/powerpoint/2010/main" val="3881808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stretch>
            <a:fillRect/>
          </a:stretch>
        </p:blipFill>
        <p:spPr>
          <a:xfrm>
            <a:off x="156754" y="133350"/>
            <a:ext cx="11913325" cy="6572250"/>
          </a:xfrm>
          <a:prstGeom prst="rect">
            <a:avLst/>
          </a:prstGeom>
        </p:spPr>
      </p:pic>
      <p:sp>
        <p:nvSpPr>
          <p:cNvPr id="2" name="Espace réservé du numéro de diapositive 1">
            <a:extLst>
              <a:ext uri="{FF2B5EF4-FFF2-40B4-BE49-F238E27FC236}">
                <a16:creationId xmlns:a16="http://schemas.microsoft.com/office/drawing/2014/main" id="{A01CB71D-9477-384C-9B72-41344FAE9E0F}"/>
              </a:ext>
            </a:extLst>
          </p:cNvPr>
          <p:cNvSpPr>
            <a:spLocks noGrp="1"/>
          </p:cNvSpPr>
          <p:nvPr>
            <p:ph type="sldNum" sz="quarter" idx="12"/>
          </p:nvPr>
        </p:nvSpPr>
        <p:spPr/>
        <p:txBody>
          <a:bodyPr/>
          <a:lstStyle/>
          <a:p>
            <a:fld id="{D0818B26-63FD-4371-87B1-1F5474866139}" type="slidenum">
              <a:rPr lang="fr-FR" smtClean="0"/>
              <a:pPr/>
              <a:t>78</a:t>
            </a:fld>
            <a:endParaRPr lang="fr-FR"/>
          </a:p>
        </p:txBody>
      </p:sp>
    </p:spTree>
    <p:extLst>
      <p:ext uri="{BB962C8B-B14F-4D97-AF65-F5344CB8AC3E}">
        <p14:creationId xmlns:p14="http://schemas.microsoft.com/office/powerpoint/2010/main" val="270607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117565" y="121681"/>
            <a:ext cx="4911635" cy="6561326"/>
          </a:xfrm>
          <a:prstGeom prst="rect">
            <a:avLst/>
          </a:prstGeom>
        </p:spPr>
      </p:pic>
      <p:pic>
        <p:nvPicPr>
          <p:cNvPr id="2" name="Image 1"/>
          <p:cNvPicPr>
            <a:picLocks noChangeAspect="1"/>
          </p:cNvPicPr>
          <p:nvPr/>
        </p:nvPicPr>
        <p:blipFill>
          <a:blip r:embed="rId3" cstate="print"/>
          <a:stretch>
            <a:fillRect/>
          </a:stretch>
        </p:blipFill>
        <p:spPr>
          <a:xfrm>
            <a:off x="5434494" y="77367"/>
            <a:ext cx="4702284" cy="6649953"/>
          </a:xfrm>
          <a:prstGeom prst="rect">
            <a:avLst/>
          </a:prstGeom>
        </p:spPr>
      </p:pic>
      <p:pic>
        <p:nvPicPr>
          <p:cNvPr id="6" name="Picture 2" descr="07_logo_REGIONS%20ACA_GUADELOU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1097" y="0"/>
            <a:ext cx="1780903" cy="11234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39433B28-58A3-6843-8B3D-BFCD8A8E42C0}"/>
              </a:ext>
            </a:extLst>
          </p:cNvPr>
          <p:cNvSpPr>
            <a:spLocks noGrp="1"/>
          </p:cNvSpPr>
          <p:nvPr>
            <p:ph type="sldNum" sz="quarter" idx="12"/>
          </p:nvPr>
        </p:nvSpPr>
        <p:spPr/>
        <p:txBody>
          <a:bodyPr/>
          <a:lstStyle/>
          <a:p>
            <a:fld id="{D0818B26-63FD-4371-87B1-1F5474866139}" type="slidenum">
              <a:rPr lang="fr-FR" smtClean="0"/>
              <a:pPr/>
              <a:t>79</a:t>
            </a:fld>
            <a:endParaRPr lang="fr-FR"/>
          </a:p>
        </p:txBody>
      </p:sp>
    </p:spTree>
    <p:extLst>
      <p:ext uri="{BB962C8B-B14F-4D97-AF65-F5344CB8AC3E}">
        <p14:creationId xmlns:p14="http://schemas.microsoft.com/office/powerpoint/2010/main" val="128676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50C7E7F-7DE1-974E-BBAE-BFD15B6C6F70}"/>
              </a:ext>
            </a:extLst>
          </p:cNvPr>
          <p:cNvSpPr txBox="1">
            <a:spLocks/>
          </p:cNvSpPr>
          <p:nvPr/>
        </p:nvSpPr>
        <p:spPr>
          <a:xfrm>
            <a:off x="431800" y="2216728"/>
            <a:ext cx="11232000" cy="238893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fr-FR" dirty="0"/>
          </a:p>
          <a:p>
            <a:pPr marL="0" indent="0" algn="ctr">
              <a:buFont typeface="Wingdings 3" charset="2"/>
              <a:buNone/>
            </a:pPr>
            <a:r>
              <a:rPr lang="fr-FR" sz="3200" b="1" dirty="0">
                <a:solidFill>
                  <a:schemeClr val="accent2"/>
                </a:solidFill>
                <a:latin typeface="+mj-lt"/>
                <a:ea typeface="+mj-ea"/>
                <a:cs typeface="+mj-cs"/>
              </a:rPr>
              <a:t>La prévention des risques professionnels</a:t>
            </a:r>
          </a:p>
          <a:p>
            <a:pPr marL="0" indent="0" algn="ctr">
              <a:buFont typeface="Wingdings 3" charset="2"/>
              <a:buNone/>
            </a:pPr>
            <a:r>
              <a:rPr lang="fr-FR" sz="2400" dirty="0">
                <a:solidFill>
                  <a:srgbClr val="2D13F1"/>
                </a:solidFill>
              </a:rPr>
              <a:t>Approche règlementaire et culture du risque</a:t>
            </a:r>
          </a:p>
          <a:p>
            <a:pPr marL="0" indent="0">
              <a:buFont typeface="Wingdings 3" charset="2"/>
              <a:buNone/>
            </a:pPr>
            <a:endParaRPr lang="fr-FR" dirty="0"/>
          </a:p>
        </p:txBody>
      </p:sp>
      <p:pic>
        <p:nvPicPr>
          <p:cNvPr id="3" name="Image 2">
            <a:extLst>
              <a:ext uri="{FF2B5EF4-FFF2-40B4-BE49-F238E27FC236}">
                <a16:creationId xmlns:a16="http://schemas.microsoft.com/office/drawing/2014/main" id="{BECE7348-4220-D24A-906E-1F97AC82F406}"/>
              </a:ext>
            </a:extLst>
          </p:cNvPr>
          <p:cNvPicPr>
            <a:picLocks noChangeAspect="1"/>
          </p:cNvPicPr>
          <p:nvPr/>
        </p:nvPicPr>
        <p:blipFill>
          <a:blip r:embed="rId2" cstate="print"/>
          <a:stretch>
            <a:fillRect/>
          </a:stretch>
        </p:blipFill>
        <p:spPr>
          <a:xfrm>
            <a:off x="431800" y="283242"/>
            <a:ext cx="1770224" cy="1266502"/>
          </a:xfrm>
          <a:prstGeom prst="rect">
            <a:avLst/>
          </a:prstGeom>
        </p:spPr>
      </p:pic>
      <p:sp>
        <p:nvSpPr>
          <p:cNvPr id="4" name="Espace réservé du pied de page 3">
            <a:extLst>
              <a:ext uri="{FF2B5EF4-FFF2-40B4-BE49-F238E27FC236}">
                <a16:creationId xmlns:a16="http://schemas.microsoft.com/office/drawing/2014/main" id="{0E5A4268-AB19-224C-AA34-079E92995137}"/>
              </a:ext>
            </a:extLst>
          </p:cNvPr>
          <p:cNvSpPr txBox="1">
            <a:spLocks/>
          </p:cNvSpPr>
          <p:nvPr/>
        </p:nvSpPr>
        <p:spPr>
          <a:xfrm>
            <a:off x="6826298" y="283242"/>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sp>
        <p:nvSpPr>
          <p:cNvPr id="6" name="Espace réservé du numéro de diapositive 5">
            <a:extLst>
              <a:ext uri="{FF2B5EF4-FFF2-40B4-BE49-F238E27FC236}">
                <a16:creationId xmlns:a16="http://schemas.microsoft.com/office/drawing/2014/main" id="{98E4741B-67DD-FE41-9F3B-8D4845F719A4}"/>
              </a:ext>
            </a:extLst>
          </p:cNvPr>
          <p:cNvSpPr>
            <a:spLocks noGrp="1"/>
          </p:cNvSpPr>
          <p:nvPr>
            <p:ph type="sldNum" sz="quarter" idx="12"/>
          </p:nvPr>
        </p:nvSpPr>
        <p:spPr/>
        <p:txBody>
          <a:bodyPr/>
          <a:lstStyle/>
          <a:p>
            <a:fld id="{D0818B26-63FD-4371-87B1-1F5474866139}" type="slidenum">
              <a:rPr lang="fr-FR" smtClean="0"/>
              <a:pPr/>
              <a:t>8</a:t>
            </a:fld>
            <a:endParaRPr lang="fr-FR"/>
          </a:p>
        </p:txBody>
      </p:sp>
    </p:spTree>
    <p:extLst>
      <p:ext uri="{BB962C8B-B14F-4D97-AF65-F5344CB8AC3E}">
        <p14:creationId xmlns:p14="http://schemas.microsoft.com/office/powerpoint/2010/main" val="1882565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D9DBB-4ED1-A643-87FE-F9F9910387A4}"/>
              </a:ext>
            </a:extLst>
          </p:cNvPr>
          <p:cNvSpPr>
            <a:spLocks noGrp="1"/>
          </p:cNvSpPr>
          <p:nvPr>
            <p:ph type="title"/>
          </p:nvPr>
        </p:nvSpPr>
        <p:spPr>
          <a:xfrm>
            <a:off x="2194310" y="508000"/>
            <a:ext cx="8596668" cy="1320800"/>
          </a:xfrm>
        </p:spPr>
        <p:txBody>
          <a:bodyPr/>
          <a:lstStyle/>
          <a:p>
            <a:pPr algn="ctr"/>
            <a:r>
              <a:rPr lang="fr-FR" dirty="0">
                <a:solidFill>
                  <a:srgbClr val="C00000"/>
                </a:solidFill>
              </a:rPr>
              <a:t>DÉBAT SUR LES RISQUES PSYCHOSOCIAUX</a:t>
            </a:r>
            <a:br>
              <a:rPr lang="fr-FR" dirty="0">
                <a:solidFill>
                  <a:srgbClr val="C00000"/>
                </a:solidFill>
              </a:rPr>
            </a:br>
            <a:endParaRPr lang="fr-FR" dirty="0"/>
          </a:p>
        </p:txBody>
      </p:sp>
      <p:sp>
        <p:nvSpPr>
          <p:cNvPr id="3" name="Sous-titre 2"/>
          <p:cNvSpPr>
            <a:spLocks noGrp="1"/>
          </p:cNvSpPr>
          <p:nvPr>
            <p:ph idx="1"/>
          </p:nvPr>
        </p:nvSpPr>
        <p:spPr>
          <a:xfrm>
            <a:off x="1447801" y="1492251"/>
            <a:ext cx="9152466" cy="4320512"/>
          </a:xfrm>
        </p:spPr>
        <p:txBody>
          <a:bodyPr anchor="ctr">
            <a:normAutofit/>
          </a:bodyPr>
          <a:lstStyle/>
          <a:p>
            <a:pPr algn="l"/>
            <a:endParaRPr lang="fr-FR" sz="1600" dirty="0">
              <a:solidFill>
                <a:schemeClr val="bg2">
                  <a:lumMod val="10000"/>
                </a:schemeClr>
              </a:solidFill>
            </a:endParaRPr>
          </a:p>
          <a:p>
            <a:pPr marL="0" indent="0" algn="ctr">
              <a:buNone/>
            </a:pPr>
            <a:r>
              <a:rPr lang="fr-FR" sz="2800" b="1" u="sng" dirty="0">
                <a:solidFill>
                  <a:schemeClr val="bg2">
                    <a:lumMod val="10000"/>
                  </a:schemeClr>
                </a:solidFill>
              </a:rPr>
              <a:t>Intervenants</a:t>
            </a:r>
          </a:p>
          <a:p>
            <a:pPr marL="0" indent="0" algn="ctr">
              <a:buNone/>
            </a:pPr>
            <a:endParaRPr lang="fr-FR" sz="2800" b="1" u="sng" dirty="0">
              <a:solidFill>
                <a:schemeClr val="bg2">
                  <a:lumMod val="10000"/>
                </a:schemeClr>
              </a:solidFill>
            </a:endParaRP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MME Yannick AUGUSTE, Psychologue</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MME </a:t>
            </a:r>
            <a:r>
              <a:rPr lang="fr-FR" sz="2000" dirty="0" err="1">
                <a:solidFill>
                  <a:schemeClr val="bg2">
                    <a:lumMod val="10000"/>
                  </a:schemeClr>
                </a:solidFill>
              </a:rPr>
              <a:t>Elmire</a:t>
            </a:r>
            <a:r>
              <a:rPr lang="fr-FR" sz="2000" dirty="0">
                <a:solidFill>
                  <a:schemeClr val="bg2">
                    <a:lumMod val="10000"/>
                  </a:schemeClr>
                </a:solidFill>
              </a:rPr>
              <a:t> FARNABE, Psychologue</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 Eugène SANDOMO, Médecin du Travail</a:t>
            </a:r>
          </a:p>
          <a:p>
            <a:pPr marL="285750" indent="-285750" algn="just">
              <a:buClr>
                <a:srgbClr val="EA7A42"/>
              </a:buClr>
              <a:buFont typeface="Courier New" panose="02070309020205020404" pitchFamily="49" charset="0"/>
              <a:buChar char="o"/>
            </a:pPr>
            <a:r>
              <a:rPr lang="fr-FR" sz="2000" dirty="0">
                <a:solidFill>
                  <a:schemeClr val="bg2">
                    <a:lumMod val="10000"/>
                  </a:schemeClr>
                </a:solidFill>
              </a:rPr>
              <a:t>MME Corine BRELEUR-DACALOR, Psychologue</a:t>
            </a:r>
          </a:p>
          <a:p>
            <a:pPr algn="l"/>
            <a:endParaRPr lang="fr-FR" sz="1100" dirty="0">
              <a:solidFill>
                <a:schemeClr val="bg2">
                  <a:lumMod val="10000"/>
                </a:schemeClr>
              </a:solidFill>
            </a:endParaRPr>
          </a:p>
        </p:txBody>
      </p:sp>
      <p:pic>
        <p:nvPicPr>
          <p:cNvPr id="4" name="Image 3" descr="07_logo_REGIONS%20ACA_GUADELOUPE"/>
          <p:cNvPicPr/>
          <p:nvPr/>
        </p:nvPicPr>
        <p:blipFill>
          <a:blip r:embed="rId2" cstate="print"/>
          <a:srcRect/>
          <a:stretch>
            <a:fillRect/>
          </a:stretch>
        </p:blipFill>
        <p:spPr bwMode="auto">
          <a:xfrm>
            <a:off x="422660" y="285750"/>
            <a:ext cx="1771650" cy="984250"/>
          </a:xfrm>
          <a:prstGeom prst="rect">
            <a:avLst/>
          </a:prstGeom>
          <a:noFill/>
        </p:spPr>
      </p:pic>
      <p:sp>
        <p:nvSpPr>
          <p:cNvPr id="5" name="Espace réservé du numéro de diapositive 4">
            <a:extLst>
              <a:ext uri="{FF2B5EF4-FFF2-40B4-BE49-F238E27FC236}">
                <a16:creationId xmlns:a16="http://schemas.microsoft.com/office/drawing/2014/main" id="{C8E0A40C-787A-B645-B276-2AD2F184BED2}"/>
              </a:ext>
            </a:extLst>
          </p:cNvPr>
          <p:cNvSpPr>
            <a:spLocks noGrp="1"/>
          </p:cNvSpPr>
          <p:nvPr>
            <p:ph type="sldNum" sz="quarter" idx="12"/>
          </p:nvPr>
        </p:nvSpPr>
        <p:spPr/>
        <p:txBody>
          <a:bodyPr/>
          <a:lstStyle/>
          <a:p>
            <a:fld id="{D0818B26-63FD-4371-87B1-1F5474866139}" type="slidenum">
              <a:rPr lang="fr-FR" smtClean="0"/>
              <a:pPr/>
              <a:t>80</a:t>
            </a:fld>
            <a:endParaRPr lang="fr-FR"/>
          </a:p>
        </p:txBody>
      </p:sp>
    </p:spTree>
    <p:extLst>
      <p:ext uri="{BB962C8B-B14F-4D97-AF65-F5344CB8AC3E}">
        <p14:creationId xmlns:p14="http://schemas.microsoft.com/office/powerpoint/2010/main" val="2382803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1844" y="2133600"/>
            <a:ext cx="10547156" cy="2988734"/>
          </a:xfrm>
        </p:spPr>
        <p:txBody>
          <a:bodyPr/>
          <a:lstStyle/>
          <a:p>
            <a:pPr algn="ctr">
              <a:buClr>
                <a:srgbClr val="EA7A42"/>
              </a:buClr>
            </a:pPr>
            <a:r>
              <a:rPr lang="fr-FR" sz="2800" dirty="0">
                <a:solidFill>
                  <a:srgbClr val="C00000"/>
                </a:solidFill>
                <a:latin typeface="Arial" panose="020B0604020202020204" pitchFamily="34" charset="0"/>
                <a:cs typeface="Arial" panose="020B0604020202020204" pitchFamily="34" charset="0"/>
              </a:rPr>
              <a:t>Intervention de Mmes</a:t>
            </a:r>
            <a:r>
              <a:rPr lang="fr-FR" sz="2800" dirty="0">
                <a:solidFill>
                  <a:schemeClr val="bg2">
                    <a:lumMod val="10000"/>
                  </a:schemeClr>
                </a:solidFill>
              </a:rPr>
              <a:t> </a:t>
            </a:r>
            <a:r>
              <a:rPr lang="fr-FR" sz="2800" dirty="0">
                <a:solidFill>
                  <a:srgbClr val="C00000"/>
                </a:solidFill>
                <a:latin typeface="Arial" panose="020B0604020202020204" pitchFamily="34" charset="0"/>
                <a:cs typeface="Arial" panose="020B0604020202020204" pitchFamily="34" charset="0"/>
              </a:rPr>
              <a:t>Yannick AUGUSTE &amp; </a:t>
            </a:r>
            <a:r>
              <a:rPr lang="fr-FR" sz="2800" dirty="0" err="1">
                <a:solidFill>
                  <a:srgbClr val="C00000"/>
                </a:solidFill>
                <a:latin typeface="Arial" panose="020B0604020202020204" pitchFamily="34" charset="0"/>
                <a:cs typeface="Arial" panose="020B0604020202020204" pitchFamily="34" charset="0"/>
              </a:rPr>
              <a:t>Elmire</a:t>
            </a:r>
            <a:r>
              <a:rPr lang="fr-FR" sz="2800" dirty="0">
                <a:solidFill>
                  <a:srgbClr val="C00000"/>
                </a:solidFill>
                <a:latin typeface="Arial" panose="020B0604020202020204" pitchFamily="34" charset="0"/>
                <a:cs typeface="Arial" panose="020B0604020202020204" pitchFamily="34" charset="0"/>
              </a:rPr>
              <a:t> FARNABE</a:t>
            </a:r>
            <a:r>
              <a:rPr lang="fr-FR" sz="4000" dirty="0">
                <a:solidFill>
                  <a:srgbClr val="C00000"/>
                </a:solidFill>
                <a:latin typeface="Arial" panose="020B0604020202020204" pitchFamily="34" charset="0"/>
                <a:cs typeface="Arial" panose="020B0604020202020204" pitchFamily="34" charset="0"/>
              </a:rPr>
              <a:t> </a:t>
            </a:r>
            <a:r>
              <a:rPr lang="fr-FR" sz="2800" dirty="0">
                <a:solidFill>
                  <a:srgbClr val="C00000"/>
                </a:solidFill>
                <a:latin typeface="Arial" panose="020B0604020202020204" pitchFamily="34" charset="0"/>
                <a:cs typeface="Arial" panose="020B0604020202020204" pitchFamily="34" charset="0"/>
              </a:rPr>
              <a:t>Psychologues </a:t>
            </a:r>
            <a:br>
              <a:rPr lang="fr-FR" sz="2800" dirty="0">
                <a:solidFill>
                  <a:srgbClr val="C00000"/>
                </a:solidFill>
                <a:latin typeface="Arial" panose="020B0604020202020204" pitchFamily="34" charset="0"/>
                <a:cs typeface="Arial" panose="020B0604020202020204" pitchFamily="34" charset="0"/>
              </a:rPr>
            </a:br>
            <a:r>
              <a:rPr lang="fr-FR" sz="4000" dirty="0">
                <a:solidFill>
                  <a:schemeClr val="bg2">
                    <a:lumMod val="10000"/>
                  </a:schemeClr>
                </a:solidFill>
              </a:rPr>
              <a:t/>
            </a:r>
            <a:br>
              <a:rPr lang="fr-FR" sz="4000" dirty="0">
                <a:solidFill>
                  <a:schemeClr val="bg2">
                    <a:lumMod val="10000"/>
                  </a:schemeClr>
                </a:solidFill>
              </a:rPr>
            </a:br>
            <a:r>
              <a:rPr lang="fr-FR" sz="3200" b="1" dirty="0">
                <a:solidFill>
                  <a:schemeClr val="accent2"/>
                </a:solidFill>
              </a:rPr>
              <a:t>Une culture de prévention des Risques Psychosociaux dans le cadre de la RH de Proximité</a:t>
            </a:r>
            <a:endParaRPr lang="fr-FR" sz="3600" b="1" dirty="0">
              <a:solidFill>
                <a:schemeClr val="accent2"/>
              </a:solidFill>
            </a:endParaRPr>
          </a:p>
        </p:txBody>
      </p:sp>
      <p:pic>
        <p:nvPicPr>
          <p:cNvPr id="8" name="Image 7" descr="07_logo_REGIONS%20ACA_GUADELOUPE">
            <a:extLst>
              <a:ext uri="{FF2B5EF4-FFF2-40B4-BE49-F238E27FC236}">
                <a16:creationId xmlns:a16="http://schemas.microsoft.com/office/drawing/2014/main" id="{E4D3B9DA-8296-7740-B1B1-4A12519461C8}"/>
              </a:ext>
            </a:extLst>
          </p:cNvPr>
          <p:cNvPicPr/>
          <p:nvPr/>
        </p:nvPicPr>
        <p:blipFill>
          <a:blip r:embed="rId2" cstate="print"/>
          <a:srcRect/>
          <a:stretch>
            <a:fillRect/>
          </a:stretch>
        </p:blipFill>
        <p:spPr bwMode="auto">
          <a:xfrm>
            <a:off x="422660" y="285750"/>
            <a:ext cx="1771650" cy="984250"/>
          </a:xfrm>
          <a:prstGeom prst="rect">
            <a:avLst/>
          </a:prstGeom>
          <a:noFill/>
        </p:spPr>
      </p:pic>
      <p:sp>
        <p:nvSpPr>
          <p:cNvPr id="9" name="Espace réservé du numéro de diapositive 3">
            <a:extLst>
              <a:ext uri="{FF2B5EF4-FFF2-40B4-BE49-F238E27FC236}">
                <a16:creationId xmlns:a16="http://schemas.microsoft.com/office/drawing/2014/main" id="{2102B8F2-E1EC-FC49-A92C-EDA82B6734E0}"/>
              </a:ext>
            </a:extLst>
          </p:cNvPr>
          <p:cNvSpPr>
            <a:spLocks noGrp="1"/>
          </p:cNvSpPr>
          <p:nvPr>
            <p:ph type="sldNum" sz="quarter" idx="12"/>
          </p:nvPr>
        </p:nvSpPr>
        <p:spPr>
          <a:xfrm>
            <a:off x="8590663" y="6058296"/>
            <a:ext cx="683339" cy="365125"/>
          </a:xfrm>
        </p:spPr>
        <p:txBody>
          <a:bodyPr/>
          <a:lstStyle/>
          <a:p>
            <a:fld id="{D0818B26-63FD-4371-87B1-1F5474866139}" type="slidenum">
              <a:rPr lang="fr-FR" smtClean="0"/>
              <a:pPr/>
              <a:t>81</a:t>
            </a:fld>
            <a:endParaRPr lang="fr-FR"/>
          </a:p>
        </p:txBody>
      </p:sp>
    </p:spTree>
    <p:extLst>
      <p:ext uri="{BB962C8B-B14F-4D97-AF65-F5344CB8AC3E}">
        <p14:creationId xmlns:p14="http://schemas.microsoft.com/office/powerpoint/2010/main" val="34883714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032FE-1AF1-E241-A776-69C96285588D}"/>
              </a:ext>
            </a:extLst>
          </p:cNvPr>
          <p:cNvSpPr>
            <a:spLocks noGrp="1"/>
          </p:cNvSpPr>
          <p:nvPr>
            <p:ph type="title"/>
          </p:nvPr>
        </p:nvSpPr>
        <p:spPr>
          <a:xfrm>
            <a:off x="1430788" y="157022"/>
            <a:ext cx="9601196" cy="671541"/>
          </a:xfrm>
        </p:spPr>
        <p:txBody>
          <a:bodyPr>
            <a:noAutofit/>
          </a:bodyPr>
          <a:lstStyle/>
          <a:p>
            <a:pPr algn="ctr"/>
            <a:r>
              <a:rPr lang="fr-FR" sz="2400" b="1" dirty="0">
                <a:solidFill>
                  <a:schemeClr val="accent2"/>
                </a:solidFill>
              </a:rPr>
              <a:t>DISPOSITIF D’ACCOMPAGNEMENT INDIVIDUALISÉ ET DE PROXIMITÉ</a:t>
            </a:r>
            <a:br>
              <a:rPr lang="fr-FR" sz="2400" b="1" dirty="0">
                <a:solidFill>
                  <a:schemeClr val="accent2"/>
                </a:solidFill>
              </a:rPr>
            </a:br>
            <a:endParaRPr lang="fr-FR" sz="2400" b="1" dirty="0">
              <a:solidFill>
                <a:schemeClr val="accent2"/>
              </a:solidFill>
            </a:endParaRPr>
          </a:p>
        </p:txBody>
      </p:sp>
      <p:graphicFrame>
        <p:nvGraphicFramePr>
          <p:cNvPr id="8" name="Espace réservé du contenu 7">
            <a:extLst>
              <a:ext uri="{FF2B5EF4-FFF2-40B4-BE49-F238E27FC236}">
                <a16:creationId xmlns:a16="http://schemas.microsoft.com/office/drawing/2014/main" id="{025D276D-C468-BE4C-B2D3-1474AF688AD7}"/>
              </a:ext>
            </a:extLst>
          </p:cNvPr>
          <p:cNvGraphicFramePr>
            <a:graphicFrameLocks noGrp="1"/>
          </p:cNvGraphicFramePr>
          <p:nvPr>
            <p:ph idx="1"/>
            <p:extLst>
              <p:ext uri="{D42A27DB-BD31-4B8C-83A1-F6EECF244321}">
                <p14:modId xmlns:p14="http://schemas.microsoft.com/office/powerpoint/2010/main" val="1664301737"/>
              </p:ext>
            </p:extLst>
          </p:nvPr>
        </p:nvGraphicFramePr>
        <p:xfrm>
          <a:off x="194733" y="1056478"/>
          <a:ext cx="11209867" cy="5350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numéro de diapositive 4">
            <a:extLst>
              <a:ext uri="{FF2B5EF4-FFF2-40B4-BE49-F238E27FC236}">
                <a16:creationId xmlns:a16="http://schemas.microsoft.com/office/drawing/2014/main" id="{1A5C6730-494B-FD4C-95D6-662929118ECC}"/>
              </a:ext>
            </a:extLst>
          </p:cNvPr>
          <p:cNvSpPr>
            <a:spLocks noGrp="1"/>
          </p:cNvSpPr>
          <p:nvPr>
            <p:ph type="sldNum" sz="quarter" idx="12"/>
          </p:nvPr>
        </p:nvSpPr>
        <p:spPr/>
        <p:txBody>
          <a:bodyPr/>
          <a:lstStyle/>
          <a:p>
            <a:fld id="{2CC30729-5A75-C943-A964-24FCE2CB3D01}" type="slidenum">
              <a:rPr lang="fr-FR" smtClean="0"/>
              <a:pPr/>
              <a:t>82</a:t>
            </a:fld>
            <a:endParaRPr lang="fr-FR"/>
          </a:p>
        </p:txBody>
      </p:sp>
      <p:sp>
        <p:nvSpPr>
          <p:cNvPr id="10" name="ZoneTexte 9">
            <a:extLst>
              <a:ext uri="{FF2B5EF4-FFF2-40B4-BE49-F238E27FC236}">
                <a16:creationId xmlns:a16="http://schemas.microsoft.com/office/drawing/2014/main" id="{7B3FCF5A-AB39-384F-BBD4-923CE95FD8D9}"/>
              </a:ext>
            </a:extLst>
          </p:cNvPr>
          <p:cNvSpPr txBox="1"/>
          <p:nvPr/>
        </p:nvSpPr>
        <p:spPr>
          <a:xfrm>
            <a:off x="2994342" y="6223924"/>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a:t>
            </a:r>
          </a:p>
          <a:p>
            <a:pPr algn="ctr"/>
            <a:endParaRPr lang="fr-FR" sz="900" dirty="0">
              <a:solidFill>
                <a:srgbClr val="6D83B0"/>
              </a:solidFill>
              <a:latin typeface="Calibri" charset="0"/>
              <a:cs typeface="Arial" charset="0"/>
            </a:endParaRPr>
          </a:p>
        </p:txBody>
      </p:sp>
      <p:pic>
        <p:nvPicPr>
          <p:cNvPr id="11" name="Image 10" descr="07_logo_REGIONS%20ACA_GUADELOUPE">
            <a:extLst>
              <a:ext uri="{FF2B5EF4-FFF2-40B4-BE49-F238E27FC236}">
                <a16:creationId xmlns:a16="http://schemas.microsoft.com/office/drawing/2014/main" id="{5C51EC1A-7201-0A4E-B8A7-4C2DB626CC32}"/>
              </a:ext>
            </a:extLst>
          </p:cNvPr>
          <p:cNvPicPr/>
          <p:nvPr/>
        </p:nvPicPr>
        <p:blipFill>
          <a:blip r:embed="rId7" cstate="print"/>
          <a:srcRect/>
          <a:stretch>
            <a:fillRect/>
          </a:stretch>
        </p:blipFill>
        <p:spPr bwMode="auto">
          <a:xfrm>
            <a:off x="126327" y="492792"/>
            <a:ext cx="1771650" cy="984250"/>
          </a:xfrm>
          <a:prstGeom prst="rect">
            <a:avLst/>
          </a:prstGeom>
          <a:noFill/>
        </p:spPr>
      </p:pic>
    </p:spTree>
    <p:extLst>
      <p:ext uri="{BB962C8B-B14F-4D97-AF65-F5344CB8AC3E}">
        <p14:creationId xmlns:p14="http://schemas.microsoft.com/office/powerpoint/2010/main" val="4631661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0393F89-29AE-274F-8294-6BD44844B1D6}"/>
              </a:ext>
            </a:extLst>
          </p:cNvPr>
          <p:cNvSpPr>
            <a:spLocks noGrp="1"/>
          </p:cNvSpPr>
          <p:nvPr>
            <p:ph type="title"/>
          </p:nvPr>
        </p:nvSpPr>
        <p:spPr>
          <a:xfrm>
            <a:off x="2353732" y="451512"/>
            <a:ext cx="6375401" cy="970887"/>
          </a:xfrm>
        </p:spPr>
        <p:txBody>
          <a:bodyPr anchor="ctr">
            <a:normAutofit fontScale="90000"/>
          </a:bodyPr>
          <a:lstStyle/>
          <a:p>
            <a:pPr algn="ctr"/>
            <a:r>
              <a:rPr lang="fr-FR" sz="3600" b="1" dirty="0">
                <a:solidFill>
                  <a:schemeClr val="accent2"/>
                </a:solidFill>
              </a:rPr>
              <a:t>La demande d’accompagnement </a:t>
            </a:r>
          </a:p>
        </p:txBody>
      </p:sp>
      <p:sp>
        <p:nvSpPr>
          <p:cNvPr id="5" name="Espace réservé du texte 4">
            <a:extLst>
              <a:ext uri="{FF2B5EF4-FFF2-40B4-BE49-F238E27FC236}">
                <a16:creationId xmlns:a16="http://schemas.microsoft.com/office/drawing/2014/main" id="{F0742D41-B8CE-3E49-8436-BB768AF1BFB2}"/>
              </a:ext>
            </a:extLst>
          </p:cNvPr>
          <p:cNvSpPr>
            <a:spLocks noGrp="1"/>
          </p:cNvSpPr>
          <p:nvPr>
            <p:ph type="body" idx="1"/>
          </p:nvPr>
        </p:nvSpPr>
        <p:spPr>
          <a:xfrm>
            <a:off x="971432" y="1337733"/>
            <a:ext cx="9192490" cy="3886200"/>
          </a:xfrm>
        </p:spPr>
        <p:txBody>
          <a:bodyPr anchor="ctr">
            <a:normAutofit/>
          </a:bodyPr>
          <a:lstStyle/>
          <a:p>
            <a:pPr algn="just"/>
            <a:r>
              <a:rPr lang="fr-FR" dirty="0">
                <a:solidFill>
                  <a:schemeClr val="bg2">
                    <a:lumMod val="10000"/>
                  </a:schemeClr>
                </a:solidFill>
              </a:rPr>
              <a:t>Chaque agent qui le souhaite peut bénéficier d’un soutien, d’un accompagnement individualisé et personnalisé.</a:t>
            </a:r>
          </a:p>
          <a:p>
            <a:pPr algn="just"/>
            <a:r>
              <a:rPr lang="fr-FR" dirty="0">
                <a:solidFill>
                  <a:schemeClr val="bg2">
                    <a:lumMod val="10000"/>
                  </a:schemeClr>
                </a:solidFill>
              </a:rPr>
              <a:t>Le CRHP peut également être sollicité par les encadrants, </a:t>
            </a:r>
          </a:p>
          <a:p>
            <a:pPr algn="just"/>
            <a:r>
              <a:rPr lang="fr-FR" dirty="0">
                <a:solidFill>
                  <a:schemeClr val="bg2">
                    <a:lumMod val="10000"/>
                  </a:schemeClr>
                </a:solidFill>
              </a:rPr>
              <a:t>au niveau de l’établissement, de la circonscription ou du service, pour une intervention aidante ou  un conseil dans le domaine de la gestion managériale.</a:t>
            </a:r>
          </a:p>
        </p:txBody>
      </p:sp>
      <p:sp>
        <p:nvSpPr>
          <p:cNvPr id="10" name="Espace réservé du numéro de diapositive 9">
            <a:extLst>
              <a:ext uri="{FF2B5EF4-FFF2-40B4-BE49-F238E27FC236}">
                <a16:creationId xmlns:a16="http://schemas.microsoft.com/office/drawing/2014/main" id="{35874CCA-4D2F-BD43-91D0-9E48828C22A9}"/>
              </a:ext>
            </a:extLst>
          </p:cNvPr>
          <p:cNvSpPr>
            <a:spLocks noGrp="1"/>
          </p:cNvSpPr>
          <p:nvPr>
            <p:ph type="sldNum" sz="quarter" idx="12"/>
          </p:nvPr>
        </p:nvSpPr>
        <p:spPr/>
        <p:txBody>
          <a:bodyPr/>
          <a:lstStyle/>
          <a:p>
            <a:fld id="{2CC30729-5A75-C943-A964-24FCE2CB3D01}" type="slidenum">
              <a:rPr lang="fr-FR" smtClean="0"/>
              <a:pPr/>
              <a:t>83</a:t>
            </a:fld>
            <a:endParaRPr lang="fr-FR"/>
          </a:p>
        </p:txBody>
      </p:sp>
      <p:sp>
        <p:nvSpPr>
          <p:cNvPr id="8" name="ZoneTexte 7">
            <a:extLst>
              <a:ext uri="{FF2B5EF4-FFF2-40B4-BE49-F238E27FC236}">
                <a16:creationId xmlns:a16="http://schemas.microsoft.com/office/drawing/2014/main" id="{C96E5961-9B76-4840-9CE1-53631F5C4988}"/>
              </a:ext>
            </a:extLst>
          </p:cNvPr>
          <p:cNvSpPr txBox="1"/>
          <p:nvPr/>
        </p:nvSpPr>
        <p:spPr>
          <a:xfrm>
            <a:off x="2994342" y="6223924"/>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a:t>
            </a:r>
          </a:p>
          <a:p>
            <a:pPr algn="ctr"/>
            <a:endParaRPr lang="fr-FR" sz="900" dirty="0">
              <a:solidFill>
                <a:srgbClr val="6D83B0"/>
              </a:solidFill>
              <a:latin typeface="Calibri" charset="0"/>
              <a:cs typeface="Arial" charset="0"/>
            </a:endParaRPr>
          </a:p>
        </p:txBody>
      </p:sp>
      <p:pic>
        <p:nvPicPr>
          <p:cNvPr id="9" name="Image 8" descr="07_logo_REGIONS%20ACA_GUADELOUPE">
            <a:extLst>
              <a:ext uri="{FF2B5EF4-FFF2-40B4-BE49-F238E27FC236}">
                <a16:creationId xmlns:a16="http://schemas.microsoft.com/office/drawing/2014/main" id="{A397C2C5-A0AD-6341-8901-DDF4E02DDBAC}"/>
              </a:ext>
            </a:extLst>
          </p:cNvPr>
          <p:cNvPicPr/>
          <p:nvPr/>
        </p:nvPicPr>
        <p:blipFill>
          <a:blip r:embed="rId2" cstate="print"/>
          <a:srcRect/>
          <a:stretch>
            <a:fillRect/>
          </a:stretch>
        </p:blipFill>
        <p:spPr bwMode="auto">
          <a:xfrm>
            <a:off x="422660" y="285750"/>
            <a:ext cx="1771650" cy="984250"/>
          </a:xfrm>
          <a:prstGeom prst="rect">
            <a:avLst/>
          </a:prstGeom>
          <a:noFill/>
        </p:spPr>
      </p:pic>
    </p:spTree>
    <p:extLst>
      <p:ext uri="{BB962C8B-B14F-4D97-AF65-F5344CB8AC3E}">
        <p14:creationId xmlns:p14="http://schemas.microsoft.com/office/powerpoint/2010/main" val="3886731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07_logo_REGIONS%20ACA_GUADELOUPE">
            <a:extLst>
              <a:ext uri="{FF2B5EF4-FFF2-40B4-BE49-F238E27FC236}">
                <a16:creationId xmlns:a16="http://schemas.microsoft.com/office/drawing/2014/main" id="{4D11B74C-9AFE-354B-8DDE-56F80C0605EB}"/>
              </a:ext>
            </a:extLst>
          </p:cNvPr>
          <p:cNvPicPr/>
          <p:nvPr/>
        </p:nvPicPr>
        <p:blipFill>
          <a:blip r:embed="rId3" cstate="print"/>
          <a:srcRect/>
          <a:stretch>
            <a:fillRect/>
          </a:stretch>
        </p:blipFill>
        <p:spPr bwMode="auto">
          <a:xfrm>
            <a:off x="136831" y="451513"/>
            <a:ext cx="1634740" cy="984250"/>
          </a:xfrm>
          <a:prstGeom prst="rect">
            <a:avLst/>
          </a:prstGeom>
          <a:noFill/>
        </p:spPr>
      </p:pic>
      <p:sp>
        <p:nvSpPr>
          <p:cNvPr id="2" name="Titre 1">
            <a:extLst>
              <a:ext uri="{FF2B5EF4-FFF2-40B4-BE49-F238E27FC236}">
                <a16:creationId xmlns:a16="http://schemas.microsoft.com/office/drawing/2014/main" id="{DFF3503F-6700-064A-A2B4-A33804A44265}"/>
              </a:ext>
            </a:extLst>
          </p:cNvPr>
          <p:cNvSpPr>
            <a:spLocks noGrp="1"/>
          </p:cNvSpPr>
          <p:nvPr>
            <p:ph type="title"/>
          </p:nvPr>
        </p:nvSpPr>
        <p:spPr>
          <a:xfrm>
            <a:off x="238838" y="58289"/>
            <a:ext cx="11863323" cy="682877"/>
          </a:xfrm>
        </p:spPr>
        <p:txBody>
          <a:bodyPr anchor="ctr">
            <a:noAutofit/>
          </a:bodyPr>
          <a:lstStyle/>
          <a:p>
            <a:pPr algn="ctr"/>
            <a:r>
              <a:rPr lang="fr-FR" sz="2800" b="1" dirty="0">
                <a:solidFill>
                  <a:schemeClr val="accent2"/>
                </a:solidFill>
              </a:rPr>
              <a:t>Accompagner individuellement les personnels</a:t>
            </a:r>
          </a:p>
        </p:txBody>
      </p:sp>
      <p:graphicFrame>
        <p:nvGraphicFramePr>
          <p:cNvPr id="4" name="Espace réservé du contenu 3">
            <a:extLst>
              <a:ext uri="{FF2B5EF4-FFF2-40B4-BE49-F238E27FC236}">
                <a16:creationId xmlns:a16="http://schemas.microsoft.com/office/drawing/2014/main" id="{5B91378F-845B-AB4F-AEFF-DD069CA32C5F}"/>
              </a:ext>
            </a:extLst>
          </p:cNvPr>
          <p:cNvGraphicFramePr>
            <a:graphicFrameLocks noGrp="1"/>
          </p:cNvGraphicFramePr>
          <p:nvPr>
            <p:ph idx="1"/>
            <p:extLst>
              <p:ext uri="{D42A27DB-BD31-4B8C-83A1-F6EECF244321}">
                <p14:modId xmlns:p14="http://schemas.microsoft.com/office/powerpoint/2010/main" val="2892381528"/>
              </p:ext>
            </p:extLst>
          </p:nvPr>
        </p:nvGraphicFramePr>
        <p:xfrm>
          <a:off x="-413095" y="891066"/>
          <a:ext cx="11650894" cy="5515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Espace réservé du numéro de diapositive 12">
            <a:extLst>
              <a:ext uri="{FF2B5EF4-FFF2-40B4-BE49-F238E27FC236}">
                <a16:creationId xmlns:a16="http://schemas.microsoft.com/office/drawing/2014/main" id="{39457B4A-6C79-F540-85D4-80A158A105FF}"/>
              </a:ext>
            </a:extLst>
          </p:cNvPr>
          <p:cNvSpPr>
            <a:spLocks noGrp="1"/>
          </p:cNvSpPr>
          <p:nvPr>
            <p:ph type="sldNum" sz="quarter" idx="12"/>
          </p:nvPr>
        </p:nvSpPr>
        <p:spPr/>
        <p:txBody>
          <a:bodyPr/>
          <a:lstStyle/>
          <a:p>
            <a:fld id="{2CC30729-5A75-C943-A964-24FCE2CB3D01}" type="slidenum">
              <a:rPr lang="fr-FR" smtClean="0"/>
              <a:pPr/>
              <a:t>84</a:t>
            </a:fld>
            <a:endParaRPr lang="fr-FR"/>
          </a:p>
        </p:txBody>
      </p:sp>
      <p:sp>
        <p:nvSpPr>
          <p:cNvPr id="15" name="ZoneTexte 14">
            <a:extLst>
              <a:ext uri="{FF2B5EF4-FFF2-40B4-BE49-F238E27FC236}">
                <a16:creationId xmlns:a16="http://schemas.microsoft.com/office/drawing/2014/main" id="{3CAF0F9D-0E89-C241-A45B-C0B149CC2E28}"/>
              </a:ext>
            </a:extLst>
          </p:cNvPr>
          <p:cNvSpPr txBox="1"/>
          <p:nvPr/>
        </p:nvSpPr>
        <p:spPr>
          <a:xfrm>
            <a:off x="9022501" y="5898402"/>
            <a:ext cx="1400175" cy="498626"/>
          </a:xfrm>
          <a:prstGeom prst="rect">
            <a:avLst/>
          </a:prstGeom>
          <a:noFill/>
        </p:spPr>
        <p:txBody>
          <a:bodyPr wrap="square" rtlCol="0">
            <a:spAutoFit/>
          </a:bodyPr>
          <a:lstStyle/>
          <a:p>
            <a:endParaRPr lang="fr-FR" dirty="0"/>
          </a:p>
        </p:txBody>
      </p:sp>
      <p:sp>
        <p:nvSpPr>
          <p:cNvPr id="16" name="ZoneTexte 15">
            <a:extLst>
              <a:ext uri="{FF2B5EF4-FFF2-40B4-BE49-F238E27FC236}">
                <a16:creationId xmlns:a16="http://schemas.microsoft.com/office/drawing/2014/main" id="{DD641CC0-11BA-DC48-AFA5-B100D889ED0E}"/>
              </a:ext>
            </a:extLst>
          </p:cNvPr>
          <p:cNvSpPr txBox="1"/>
          <p:nvPr/>
        </p:nvSpPr>
        <p:spPr>
          <a:xfrm>
            <a:off x="9022502" y="5741562"/>
            <a:ext cx="1400175" cy="498626"/>
          </a:xfrm>
          <a:prstGeom prst="rect">
            <a:avLst/>
          </a:prstGeom>
          <a:noFill/>
        </p:spPr>
        <p:txBody>
          <a:bodyPr wrap="square" rtlCol="0">
            <a:spAutoFit/>
          </a:bodyPr>
          <a:lstStyle/>
          <a:p>
            <a:endParaRPr lang="fr-FR" dirty="0"/>
          </a:p>
        </p:txBody>
      </p:sp>
      <p:sp>
        <p:nvSpPr>
          <p:cNvPr id="14" name="ZoneTexte 13">
            <a:extLst>
              <a:ext uri="{FF2B5EF4-FFF2-40B4-BE49-F238E27FC236}">
                <a16:creationId xmlns:a16="http://schemas.microsoft.com/office/drawing/2014/main" id="{391B344A-5A7E-4941-A209-84D0B21F1412}"/>
              </a:ext>
            </a:extLst>
          </p:cNvPr>
          <p:cNvSpPr txBox="1"/>
          <p:nvPr/>
        </p:nvSpPr>
        <p:spPr>
          <a:xfrm>
            <a:off x="4038798" y="3759249"/>
            <a:ext cx="2747107" cy="461665"/>
          </a:xfrm>
          <a:prstGeom prst="rect">
            <a:avLst/>
          </a:prstGeom>
          <a:noFill/>
        </p:spPr>
        <p:txBody>
          <a:bodyPr wrap="square" rtlCol="0">
            <a:spAutoFit/>
          </a:bodyPr>
          <a:lstStyle/>
          <a:p>
            <a:pPr algn="ctr"/>
            <a:r>
              <a:rPr lang="fr-FR" sz="2400" b="1" dirty="0">
                <a:solidFill>
                  <a:srgbClr val="002060"/>
                </a:solidFill>
              </a:rPr>
              <a:t>RH DE PROXIMITE</a:t>
            </a:r>
          </a:p>
        </p:txBody>
      </p:sp>
    </p:spTree>
    <p:extLst>
      <p:ext uri="{BB962C8B-B14F-4D97-AF65-F5344CB8AC3E}">
        <p14:creationId xmlns:p14="http://schemas.microsoft.com/office/powerpoint/2010/main" val="765185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07_logo_REGIONS%20ACA_GUADELOUPE">
            <a:extLst>
              <a:ext uri="{FF2B5EF4-FFF2-40B4-BE49-F238E27FC236}">
                <a16:creationId xmlns:a16="http://schemas.microsoft.com/office/drawing/2014/main" id="{19833AA7-8501-E640-9A6B-F524E4693ED6}"/>
              </a:ext>
            </a:extLst>
          </p:cNvPr>
          <p:cNvPicPr/>
          <p:nvPr/>
        </p:nvPicPr>
        <p:blipFill>
          <a:blip r:embed="rId2" cstate="print"/>
          <a:srcRect/>
          <a:stretch>
            <a:fillRect/>
          </a:stretch>
        </p:blipFill>
        <p:spPr bwMode="auto">
          <a:xfrm>
            <a:off x="67060" y="176741"/>
            <a:ext cx="1771650" cy="984250"/>
          </a:xfrm>
          <a:prstGeom prst="rect">
            <a:avLst/>
          </a:prstGeom>
          <a:noFill/>
        </p:spPr>
      </p:pic>
      <p:sp>
        <p:nvSpPr>
          <p:cNvPr id="2" name="Titre 1">
            <a:extLst>
              <a:ext uri="{FF2B5EF4-FFF2-40B4-BE49-F238E27FC236}">
                <a16:creationId xmlns:a16="http://schemas.microsoft.com/office/drawing/2014/main" id="{777F2B84-0F3D-5645-BECE-F7555C925B0A}"/>
              </a:ext>
            </a:extLst>
          </p:cNvPr>
          <p:cNvSpPr>
            <a:spLocks noGrp="1"/>
          </p:cNvSpPr>
          <p:nvPr>
            <p:ph type="title"/>
          </p:nvPr>
        </p:nvSpPr>
        <p:spPr>
          <a:xfrm>
            <a:off x="1081240" y="318007"/>
            <a:ext cx="10601220" cy="701717"/>
          </a:xfrm>
        </p:spPr>
        <p:txBody>
          <a:bodyPr>
            <a:normAutofit/>
          </a:bodyPr>
          <a:lstStyle/>
          <a:p>
            <a:pPr algn="ctr" fontAlgn="base">
              <a:spcAft>
                <a:spcPct val="0"/>
              </a:spcAft>
            </a:pPr>
            <a:r>
              <a:rPr lang="fr-FR" sz="2400" b="1" dirty="0">
                <a:solidFill>
                  <a:schemeClr val="accent2"/>
                </a:solidFill>
              </a:rPr>
              <a:t>Les conseillères RHP : référents des bassins académiques</a:t>
            </a:r>
          </a:p>
        </p:txBody>
      </p:sp>
      <p:graphicFrame>
        <p:nvGraphicFramePr>
          <p:cNvPr id="4" name="Espace réservé du contenu 3">
            <a:extLst>
              <a:ext uri="{FF2B5EF4-FFF2-40B4-BE49-F238E27FC236}">
                <a16:creationId xmlns:a16="http://schemas.microsoft.com/office/drawing/2014/main" id="{5A062A6F-40CC-944D-A215-D924892AC0CF}"/>
              </a:ext>
            </a:extLst>
          </p:cNvPr>
          <p:cNvGraphicFramePr>
            <a:graphicFrameLocks noGrp="1"/>
          </p:cNvGraphicFramePr>
          <p:nvPr>
            <p:ph idx="1"/>
            <p:extLst>
              <p:ext uri="{D42A27DB-BD31-4B8C-83A1-F6EECF244321}">
                <p14:modId xmlns:p14="http://schemas.microsoft.com/office/powerpoint/2010/main" val="1173746389"/>
              </p:ext>
            </p:extLst>
          </p:nvPr>
        </p:nvGraphicFramePr>
        <p:xfrm>
          <a:off x="254091" y="878460"/>
          <a:ext cx="10447776" cy="5666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space réservé du numéro de diapositive 6">
            <a:extLst>
              <a:ext uri="{FF2B5EF4-FFF2-40B4-BE49-F238E27FC236}">
                <a16:creationId xmlns:a16="http://schemas.microsoft.com/office/drawing/2014/main" id="{C2BA9FA1-8D09-284C-B44E-C0B0DC22829D}"/>
              </a:ext>
            </a:extLst>
          </p:cNvPr>
          <p:cNvSpPr>
            <a:spLocks noGrp="1"/>
          </p:cNvSpPr>
          <p:nvPr>
            <p:ph type="sldNum" sz="quarter" idx="12"/>
          </p:nvPr>
        </p:nvSpPr>
        <p:spPr/>
        <p:txBody>
          <a:bodyPr/>
          <a:lstStyle/>
          <a:p>
            <a:fld id="{2CC30729-5A75-C943-A964-24FCE2CB3D01}" type="slidenum">
              <a:rPr lang="fr-FR" smtClean="0"/>
              <a:pPr/>
              <a:t>85</a:t>
            </a:fld>
            <a:endParaRPr lang="fr-FR"/>
          </a:p>
        </p:txBody>
      </p:sp>
      <p:sp>
        <p:nvSpPr>
          <p:cNvPr id="8" name="ZoneTexte 7">
            <a:extLst>
              <a:ext uri="{FF2B5EF4-FFF2-40B4-BE49-F238E27FC236}">
                <a16:creationId xmlns:a16="http://schemas.microsoft.com/office/drawing/2014/main" id="{C96E5961-9B76-4840-9CE1-53631F5C4988}"/>
              </a:ext>
            </a:extLst>
          </p:cNvPr>
          <p:cNvSpPr txBox="1"/>
          <p:nvPr/>
        </p:nvSpPr>
        <p:spPr>
          <a:xfrm>
            <a:off x="3003579" y="6438855"/>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 </a:t>
            </a:r>
          </a:p>
          <a:p>
            <a:pPr algn="ctr"/>
            <a:endParaRPr lang="fr-FR" sz="900" dirty="0">
              <a:solidFill>
                <a:srgbClr val="6D83B0"/>
              </a:solidFill>
              <a:latin typeface="Calibri" charset="0"/>
              <a:cs typeface="Arial" charset="0"/>
            </a:endParaRPr>
          </a:p>
        </p:txBody>
      </p:sp>
    </p:spTree>
    <p:extLst>
      <p:ext uri="{BB962C8B-B14F-4D97-AF65-F5344CB8AC3E}">
        <p14:creationId xmlns:p14="http://schemas.microsoft.com/office/powerpoint/2010/main" val="2049978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A8DCB93-6BC6-F247-A848-EF706E3C5527}"/>
              </a:ext>
            </a:extLst>
          </p:cNvPr>
          <p:cNvSpPr>
            <a:spLocks noGrp="1"/>
          </p:cNvSpPr>
          <p:nvPr>
            <p:ph type="title"/>
          </p:nvPr>
        </p:nvSpPr>
        <p:spPr>
          <a:xfrm>
            <a:off x="1016000" y="160603"/>
            <a:ext cx="10160000" cy="921116"/>
          </a:xfrm>
        </p:spPr>
        <p:txBody>
          <a:bodyPr>
            <a:normAutofit/>
          </a:bodyPr>
          <a:lstStyle/>
          <a:p>
            <a:pPr algn="ctr"/>
            <a:r>
              <a:rPr lang="fr-FR" sz="2400" b="1" dirty="0">
                <a:solidFill>
                  <a:schemeClr val="accent2"/>
                </a:solidFill>
              </a:rPr>
              <a:t>La prévention des risques psychosociaux</a:t>
            </a:r>
            <a:br>
              <a:rPr lang="fr-FR" sz="2400" b="1" dirty="0">
                <a:solidFill>
                  <a:schemeClr val="accent2"/>
                </a:solidFill>
              </a:rPr>
            </a:br>
            <a:r>
              <a:rPr lang="fr-FR" sz="2400" b="1" i="1" dirty="0">
                <a:solidFill>
                  <a:schemeClr val="accent2"/>
                </a:solidFill>
              </a:rPr>
              <a:t>Un objectif à atteindre</a:t>
            </a:r>
          </a:p>
        </p:txBody>
      </p:sp>
      <p:graphicFrame>
        <p:nvGraphicFramePr>
          <p:cNvPr id="7" name="Espace réservé du contenu 3"/>
          <p:cNvGraphicFramePr>
            <a:graphicFrameLocks noGrp="1"/>
          </p:cNvGraphicFramePr>
          <p:nvPr>
            <p:ph idx="1"/>
            <p:extLst>
              <p:ext uri="{D42A27DB-BD31-4B8C-83A1-F6EECF244321}">
                <p14:modId xmlns:p14="http://schemas.microsoft.com/office/powerpoint/2010/main" val="3547099519"/>
              </p:ext>
            </p:extLst>
          </p:nvPr>
        </p:nvGraphicFramePr>
        <p:xfrm>
          <a:off x="494973" y="1223978"/>
          <a:ext cx="10833427" cy="4937760"/>
        </p:xfrm>
        <a:graphic>
          <a:graphicData uri="http://schemas.openxmlformats.org/drawingml/2006/table">
            <a:tbl>
              <a:tblPr firstRow="1" bandRow="1">
                <a:tableStyleId>{69012ECD-51FC-41F1-AA8D-1B2483CD663E}</a:tableStyleId>
              </a:tblPr>
              <a:tblGrid>
                <a:gridCol w="3584331">
                  <a:extLst>
                    <a:ext uri="{9D8B030D-6E8A-4147-A177-3AD203B41FA5}">
                      <a16:colId xmlns:a16="http://schemas.microsoft.com/office/drawing/2014/main" val="1640314982"/>
                    </a:ext>
                  </a:extLst>
                </a:gridCol>
                <a:gridCol w="3584331">
                  <a:extLst>
                    <a:ext uri="{9D8B030D-6E8A-4147-A177-3AD203B41FA5}">
                      <a16:colId xmlns:a16="http://schemas.microsoft.com/office/drawing/2014/main" val="3293436079"/>
                    </a:ext>
                  </a:extLst>
                </a:gridCol>
                <a:gridCol w="3664765">
                  <a:extLst>
                    <a:ext uri="{9D8B030D-6E8A-4147-A177-3AD203B41FA5}">
                      <a16:colId xmlns:a16="http://schemas.microsoft.com/office/drawing/2014/main" val="2898478518"/>
                    </a:ext>
                  </a:extLst>
                </a:gridCol>
              </a:tblGrid>
              <a:tr h="698969">
                <a:tc>
                  <a:txBody>
                    <a:bodyPr/>
                    <a:lstStyle/>
                    <a:p>
                      <a:pPr algn="ctr"/>
                      <a:r>
                        <a:rPr lang="fr-FR" sz="2000" dirty="0"/>
                        <a:t>PRIMAIRE</a:t>
                      </a:r>
                    </a:p>
                    <a:p>
                      <a:pPr algn="ctr"/>
                      <a:r>
                        <a:rPr lang="fr-FR" sz="2000" dirty="0"/>
                        <a:t>OU PREVENTIVE</a:t>
                      </a:r>
                    </a:p>
                  </a:txBody>
                  <a:tcPr marL="90647" marR="90647"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solidFill>
                  </a:tcPr>
                </a:tc>
                <a:tc>
                  <a:txBody>
                    <a:bodyPr/>
                    <a:lstStyle/>
                    <a:p>
                      <a:pPr algn="ctr"/>
                      <a:r>
                        <a:rPr lang="fr-FR" sz="2000" dirty="0"/>
                        <a:t>SECONDAIRE</a:t>
                      </a:r>
                    </a:p>
                    <a:p>
                      <a:pPr algn="ctr"/>
                      <a:r>
                        <a:rPr lang="fr-FR" sz="2000" dirty="0"/>
                        <a:t>OU CORRECTRICE</a:t>
                      </a:r>
                    </a:p>
                  </a:txBody>
                  <a:tcPr marL="90647" marR="90647"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fr-FR" sz="2000" dirty="0"/>
                        <a:t>TERTIAIRE</a:t>
                      </a:r>
                    </a:p>
                    <a:p>
                      <a:pPr algn="ctr"/>
                      <a:r>
                        <a:rPr lang="fr-FR" sz="2000" dirty="0"/>
                        <a:t>OU CURATIVE</a:t>
                      </a:r>
                    </a:p>
                  </a:txBody>
                  <a:tcPr marL="90647" marR="90647"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574966"/>
                  </a:ext>
                </a:extLst>
              </a:tr>
              <a:tr h="4064370">
                <a:tc>
                  <a:txBody>
                    <a:bodyPr/>
                    <a:lstStyle/>
                    <a:p>
                      <a:r>
                        <a:rPr lang="fr-FR" sz="1800" baseline="0" dirty="0"/>
                        <a:t>Supprimer et à défaut r</a:t>
                      </a:r>
                      <a:r>
                        <a:rPr lang="fr-FR" sz="1800" dirty="0"/>
                        <a:t>éduire</a:t>
                      </a:r>
                      <a:r>
                        <a:rPr lang="fr-FR" sz="1800" baseline="0" dirty="0"/>
                        <a:t> les facteurs de risques</a:t>
                      </a:r>
                    </a:p>
                    <a:p>
                      <a:r>
                        <a:rPr lang="fr-FR" sz="1800" baseline="0" dirty="0"/>
                        <a:t>Agir à la source</a:t>
                      </a:r>
                    </a:p>
                    <a:p>
                      <a:r>
                        <a:rPr lang="fr-FR" sz="1800" baseline="0" dirty="0"/>
                        <a:t>Prévenir toute dégradation</a:t>
                      </a:r>
                      <a:endParaRPr lang="fr-FR" sz="1800" dirty="0"/>
                    </a:p>
                    <a:p>
                      <a:endParaRPr lang="fr-FR" sz="2200" dirty="0"/>
                    </a:p>
                    <a:p>
                      <a:pPr algn="l"/>
                      <a:r>
                        <a:rPr lang="fr-FR" sz="2000" b="1" dirty="0"/>
                        <a:t>ANTICIPER</a:t>
                      </a:r>
                      <a:r>
                        <a:rPr lang="fr-FR" sz="2000" b="1" baseline="0" dirty="0"/>
                        <a:t> / ELIMINER</a:t>
                      </a:r>
                    </a:p>
                    <a:p>
                      <a:endParaRPr lang="fr-FR" sz="2200" baseline="0" dirty="0"/>
                    </a:p>
                    <a:p>
                      <a:r>
                        <a:rPr lang="fr-FR" sz="2200" b="1" u="sng" baseline="0" dirty="0"/>
                        <a:t>Actions</a:t>
                      </a:r>
                    </a:p>
                    <a:p>
                      <a:r>
                        <a:rPr lang="fr-FR" sz="2200" baseline="0" dirty="0"/>
                        <a:t>Organisation du travail</a:t>
                      </a:r>
                    </a:p>
                    <a:p>
                      <a:r>
                        <a:rPr lang="fr-FR" sz="2200" baseline="0" dirty="0"/>
                        <a:t>Styles managériaux</a:t>
                      </a:r>
                    </a:p>
                    <a:p>
                      <a:r>
                        <a:rPr lang="fr-FR" sz="2200" baseline="0" dirty="0"/>
                        <a:t>Conditions de travail</a:t>
                      </a:r>
                    </a:p>
                    <a:p>
                      <a:endParaRPr lang="fr-FR" sz="2200" dirty="0"/>
                    </a:p>
                  </a:txBody>
                  <a:tcPr marL="90647" marR="90647">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1800" dirty="0"/>
                        <a:t>Risque</a:t>
                      </a:r>
                      <a:r>
                        <a:rPr lang="fr-FR" sz="1800" baseline="0" dirty="0"/>
                        <a:t> repéré</a:t>
                      </a:r>
                    </a:p>
                    <a:p>
                      <a:r>
                        <a:rPr lang="fr-FR" sz="1800" dirty="0"/>
                        <a:t>Agir pour</a:t>
                      </a:r>
                      <a:r>
                        <a:rPr lang="fr-FR" sz="1800" baseline="0" dirty="0"/>
                        <a:t> réduire les effets</a:t>
                      </a:r>
                    </a:p>
                    <a:p>
                      <a:r>
                        <a:rPr lang="fr-FR" sz="1800" baseline="0" dirty="0"/>
                        <a:t>Donner les moyens pour faire face</a:t>
                      </a:r>
                    </a:p>
                    <a:p>
                      <a:pPr algn="l"/>
                      <a:endParaRPr lang="fr-FR" sz="2200" b="1" baseline="0" dirty="0"/>
                    </a:p>
                    <a:p>
                      <a:pPr algn="l"/>
                      <a:r>
                        <a:rPr lang="fr-FR" sz="2000" b="1" baseline="0" dirty="0"/>
                        <a:t>REDUIRE / CORRIGER</a:t>
                      </a:r>
                    </a:p>
                    <a:p>
                      <a:endParaRPr lang="fr-FR" sz="2200" baseline="0" dirty="0"/>
                    </a:p>
                    <a:p>
                      <a:r>
                        <a:rPr lang="fr-FR" sz="2200" b="1" u="sng" baseline="0" dirty="0"/>
                        <a:t>Actions</a:t>
                      </a:r>
                    </a:p>
                    <a:p>
                      <a:r>
                        <a:rPr lang="fr-FR" sz="2200" baseline="0" dirty="0"/>
                        <a:t>Gestion du stress</a:t>
                      </a:r>
                    </a:p>
                    <a:p>
                      <a:r>
                        <a:rPr lang="fr-FR" sz="2200" baseline="0" dirty="0"/>
                        <a:t>Gestion des conflits</a:t>
                      </a:r>
                    </a:p>
                    <a:p>
                      <a:r>
                        <a:rPr lang="fr-FR" sz="2200" baseline="0" dirty="0"/>
                        <a:t>Débriefing d’incidents</a:t>
                      </a:r>
                      <a:endParaRPr lang="fr-FR" sz="2200" dirty="0"/>
                    </a:p>
                  </a:txBody>
                  <a:tcPr marL="90647" marR="90647">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800" dirty="0"/>
                        <a:t>Situations dégradées</a:t>
                      </a:r>
                    </a:p>
                    <a:p>
                      <a:r>
                        <a:rPr lang="fr-FR" sz="1800" dirty="0"/>
                        <a:t>Risque</a:t>
                      </a:r>
                      <a:r>
                        <a:rPr lang="fr-FR" sz="1800" baseline="0" dirty="0"/>
                        <a:t> déjà présent</a:t>
                      </a:r>
                    </a:p>
                    <a:p>
                      <a:r>
                        <a:rPr lang="fr-FR" sz="1800" baseline="0" dirty="0"/>
                        <a:t>Individus affectés</a:t>
                      </a:r>
                    </a:p>
                    <a:p>
                      <a:pPr algn="l"/>
                      <a:endParaRPr lang="fr-FR" sz="2200" b="0" baseline="0" dirty="0"/>
                    </a:p>
                    <a:p>
                      <a:pPr algn="l"/>
                      <a:endParaRPr lang="fr-FR" sz="2200" b="1" baseline="0" dirty="0"/>
                    </a:p>
                    <a:p>
                      <a:pPr algn="l"/>
                      <a:r>
                        <a:rPr lang="fr-FR" sz="2000" b="1" baseline="0" dirty="0"/>
                        <a:t>REPARER</a:t>
                      </a:r>
                    </a:p>
                    <a:p>
                      <a:endParaRPr lang="fr-FR" sz="2200" baseline="0" dirty="0"/>
                    </a:p>
                    <a:p>
                      <a:r>
                        <a:rPr lang="fr-FR" sz="2200" b="1" u="sng" baseline="0" dirty="0"/>
                        <a:t>Actions</a:t>
                      </a:r>
                    </a:p>
                    <a:p>
                      <a:r>
                        <a:rPr lang="fr-FR" sz="2200" baseline="0" dirty="0"/>
                        <a:t>Cellules d’écoute</a:t>
                      </a:r>
                    </a:p>
                    <a:p>
                      <a:r>
                        <a:rPr lang="fr-FR" sz="2200" baseline="0" dirty="0"/>
                        <a:t>Prise en charge médicale ou psychologique</a:t>
                      </a:r>
                    </a:p>
                    <a:p>
                      <a:r>
                        <a:rPr lang="fr-FR" sz="2200" baseline="0" dirty="0"/>
                        <a:t>Médiation</a:t>
                      </a:r>
                      <a:endParaRPr lang="fr-FR" sz="2200" dirty="0"/>
                    </a:p>
                    <a:p>
                      <a:endParaRPr lang="fr-FR" sz="2200" b="0" dirty="0"/>
                    </a:p>
                  </a:txBody>
                  <a:tcPr marL="90647" marR="90647">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01342527"/>
                  </a:ext>
                </a:extLst>
              </a:tr>
            </a:tbl>
          </a:graphicData>
        </a:graphic>
      </p:graphicFrame>
      <p:sp>
        <p:nvSpPr>
          <p:cNvPr id="4" name="Espace réservé du numéro de diapositive 3">
            <a:extLst>
              <a:ext uri="{FF2B5EF4-FFF2-40B4-BE49-F238E27FC236}">
                <a16:creationId xmlns:a16="http://schemas.microsoft.com/office/drawing/2014/main" id="{C8626648-D7F5-7945-A543-4DC809ADFE9A}"/>
              </a:ext>
            </a:extLst>
          </p:cNvPr>
          <p:cNvSpPr>
            <a:spLocks noGrp="1"/>
          </p:cNvSpPr>
          <p:nvPr>
            <p:ph type="sldNum" sz="quarter" idx="12"/>
          </p:nvPr>
        </p:nvSpPr>
        <p:spPr/>
        <p:txBody>
          <a:bodyPr/>
          <a:lstStyle/>
          <a:p>
            <a:fld id="{9DE4D610-FFFC-2249-92EF-23AFB184B970}" type="slidenum">
              <a:rPr lang="fr-FR" smtClean="0"/>
              <a:pPr/>
              <a:t>86</a:t>
            </a:fld>
            <a:endParaRPr lang="fr-FR"/>
          </a:p>
        </p:txBody>
      </p:sp>
      <p:sp>
        <p:nvSpPr>
          <p:cNvPr id="9" name="ZoneTexte 8">
            <a:extLst>
              <a:ext uri="{FF2B5EF4-FFF2-40B4-BE49-F238E27FC236}">
                <a16:creationId xmlns:a16="http://schemas.microsoft.com/office/drawing/2014/main" id="{C96E5961-9B76-4840-9CE1-53631F5C4988}"/>
              </a:ext>
            </a:extLst>
          </p:cNvPr>
          <p:cNvSpPr txBox="1"/>
          <p:nvPr/>
        </p:nvSpPr>
        <p:spPr>
          <a:xfrm>
            <a:off x="3003579" y="6438855"/>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 </a:t>
            </a:r>
          </a:p>
          <a:p>
            <a:pPr algn="ctr"/>
            <a:endParaRPr lang="fr-FR" sz="900" dirty="0">
              <a:solidFill>
                <a:srgbClr val="6D83B0"/>
              </a:solidFill>
              <a:latin typeface="Calibri" charset="0"/>
              <a:cs typeface="Arial" charset="0"/>
            </a:endParaRPr>
          </a:p>
        </p:txBody>
      </p:sp>
    </p:spTree>
    <p:extLst>
      <p:ext uri="{BB962C8B-B14F-4D97-AF65-F5344CB8AC3E}">
        <p14:creationId xmlns:p14="http://schemas.microsoft.com/office/powerpoint/2010/main" val="31664184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7200" y="2478424"/>
            <a:ext cx="10828866" cy="1077218"/>
          </a:xfrm>
          <a:prstGeom prst="rect">
            <a:avLst/>
          </a:prstGeom>
          <a:noFill/>
        </p:spPr>
        <p:txBody>
          <a:bodyPr wrap="square" rtlCol="0" anchor="ctr">
            <a:spAutoFit/>
          </a:bodyPr>
          <a:lstStyle/>
          <a:p>
            <a:pPr algn="ctr" defTabSz="457200">
              <a:spcBef>
                <a:spcPct val="0"/>
              </a:spcBef>
            </a:pPr>
            <a:r>
              <a:rPr lang="fr-FR" sz="3200" b="1" dirty="0">
                <a:solidFill>
                  <a:schemeClr val="accent2"/>
                </a:solidFill>
                <a:latin typeface="+mj-lt"/>
                <a:ea typeface="+mj-ea"/>
                <a:cs typeface="+mj-cs"/>
              </a:rPr>
              <a:t>Quelques exemples d’actions s’inscrivant </a:t>
            </a:r>
          </a:p>
          <a:p>
            <a:pPr algn="ctr" defTabSz="457200">
              <a:spcBef>
                <a:spcPct val="0"/>
              </a:spcBef>
            </a:pPr>
            <a:r>
              <a:rPr lang="fr-FR" sz="3200" b="1" dirty="0">
                <a:solidFill>
                  <a:schemeClr val="accent2"/>
                </a:solidFill>
                <a:latin typeface="+mj-lt"/>
                <a:ea typeface="+mj-ea"/>
                <a:cs typeface="+mj-cs"/>
              </a:rPr>
              <a:t>dans la démarche collective de prévention des risques</a:t>
            </a:r>
          </a:p>
        </p:txBody>
      </p:sp>
      <p:sp>
        <p:nvSpPr>
          <p:cNvPr id="3" name="ZoneTexte 2">
            <a:extLst>
              <a:ext uri="{FF2B5EF4-FFF2-40B4-BE49-F238E27FC236}">
                <a16:creationId xmlns:a16="http://schemas.microsoft.com/office/drawing/2014/main" id="{C96E5961-9B76-4840-9CE1-53631F5C4988}"/>
              </a:ext>
            </a:extLst>
          </p:cNvPr>
          <p:cNvSpPr txBox="1"/>
          <p:nvPr/>
        </p:nvSpPr>
        <p:spPr>
          <a:xfrm>
            <a:off x="3003579" y="6438855"/>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 </a:t>
            </a:r>
          </a:p>
          <a:p>
            <a:pPr algn="ctr"/>
            <a:endParaRPr lang="fr-FR" sz="900" dirty="0">
              <a:solidFill>
                <a:srgbClr val="6D83B0"/>
              </a:solidFill>
              <a:latin typeface="Calibri" charset="0"/>
              <a:cs typeface="Arial" charset="0"/>
            </a:endParaRPr>
          </a:p>
        </p:txBody>
      </p:sp>
      <p:pic>
        <p:nvPicPr>
          <p:cNvPr id="4" name="Image 3" descr="07_logo_REGIONS%20ACA_GUADELOUPE">
            <a:extLst>
              <a:ext uri="{FF2B5EF4-FFF2-40B4-BE49-F238E27FC236}">
                <a16:creationId xmlns:a16="http://schemas.microsoft.com/office/drawing/2014/main" id="{3876235D-A71D-AF4E-BC5E-E2F5D810A975}"/>
              </a:ext>
            </a:extLst>
          </p:cNvPr>
          <p:cNvPicPr/>
          <p:nvPr/>
        </p:nvPicPr>
        <p:blipFill>
          <a:blip r:embed="rId2" cstate="print"/>
          <a:srcRect/>
          <a:stretch>
            <a:fillRect/>
          </a:stretch>
        </p:blipFill>
        <p:spPr bwMode="auto">
          <a:xfrm>
            <a:off x="422660" y="285750"/>
            <a:ext cx="1771650" cy="984250"/>
          </a:xfrm>
          <a:prstGeom prst="rect">
            <a:avLst/>
          </a:prstGeom>
          <a:noFill/>
        </p:spPr>
      </p:pic>
      <p:sp>
        <p:nvSpPr>
          <p:cNvPr id="5" name="Espace réservé du numéro de diapositive 4">
            <a:extLst>
              <a:ext uri="{FF2B5EF4-FFF2-40B4-BE49-F238E27FC236}">
                <a16:creationId xmlns:a16="http://schemas.microsoft.com/office/drawing/2014/main" id="{67DCA6D3-791D-384D-9DD3-FC4791B3FCDC}"/>
              </a:ext>
            </a:extLst>
          </p:cNvPr>
          <p:cNvSpPr>
            <a:spLocks noGrp="1"/>
          </p:cNvSpPr>
          <p:nvPr>
            <p:ph type="sldNum" sz="quarter" idx="12"/>
          </p:nvPr>
        </p:nvSpPr>
        <p:spPr/>
        <p:txBody>
          <a:bodyPr/>
          <a:lstStyle/>
          <a:p>
            <a:fld id="{D0818B26-63FD-4371-87B1-1F5474866139}" type="slidenum">
              <a:rPr lang="fr-FR" smtClean="0"/>
              <a:pPr/>
              <a:t>87</a:t>
            </a:fld>
            <a:endParaRPr lang="fr-FR"/>
          </a:p>
        </p:txBody>
      </p:sp>
    </p:spTree>
    <p:extLst>
      <p:ext uri="{BB962C8B-B14F-4D97-AF65-F5344CB8AC3E}">
        <p14:creationId xmlns:p14="http://schemas.microsoft.com/office/powerpoint/2010/main" val="2577598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B76EA322-2932-3F49-B5CD-11BA6594142A}"/>
              </a:ext>
            </a:extLst>
          </p:cNvPr>
          <p:cNvGraphicFramePr>
            <a:graphicFrameLocks noGrp="1"/>
          </p:cNvGraphicFramePr>
          <p:nvPr>
            <p:ph idx="1"/>
            <p:extLst>
              <p:ext uri="{D42A27DB-BD31-4B8C-83A1-F6EECF244321}">
                <p14:modId xmlns:p14="http://schemas.microsoft.com/office/powerpoint/2010/main" val="2483604527"/>
              </p:ext>
            </p:extLst>
          </p:nvPr>
        </p:nvGraphicFramePr>
        <p:xfrm>
          <a:off x="2110929" y="2428672"/>
          <a:ext cx="7575755" cy="3795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numéro de diapositive 5">
            <a:extLst>
              <a:ext uri="{FF2B5EF4-FFF2-40B4-BE49-F238E27FC236}">
                <a16:creationId xmlns:a16="http://schemas.microsoft.com/office/drawing/2014/main" id="{19ED7DBC-4F7F-5C47-AD37-789E6664A768}"/>
              </a:ext>
            </a:extLst>
          </p:cNvPr>
          <p:cNvSpPr>
            <a:spLocks noGrp="1"/>
          </p:cNvSpPr>
          <p:nvPr>
            <p:ph type="sldNum" sz="quarter" idx="12"/>
          </p:nvPr>
        </p:nvSpPr>
        <p:spPr/>
        <p:txBody>
          <a:bodyPr/>
          <a:lstStyle/>
          <a:p>
            <a:fld id="{2CC30729-5A75-C943-A964-24FCE2CB3D01}" type="slidenum">
              <a:rPr lang="fr-FR" smtClean="0"/>
              <a:pPr/>
              <a:t>88</a:t>
            </a:fld>
            <a:endParaRPr lang="fr-FR"/>
          </a:p>
        </p:txBody>
      </p:sp>
      <p:sp>
        <p:nvSpPr>
          <p:cNvPr id="8" name="ZoneTexte 7">
            <a:extLst>
              <a:ext uri="{FF2B5EF4-FFF2-40B4-BE49-F238E27FC236}">
                <a16:creationId xmlns:a16="http://schemas.microsoft.com/office/drawing/2014/main" id="{C96E5961-9B76-4840-9CE1-53631F5C4988}"/>
              </a:ext>
            </a:extLst>
          </p:cNvPr>
          <p:cNvSpPr txBox="1"/>
          <p:nvPr/>
        </p:nvSpPr>
        <p:spPr>
          <a:xfrm>
            <a:off x="3003579" y="6438855"/>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a:t>
            </a:r>
          </a:p>
          <a:p>
            <a:pPr algn="ctr"/>
            <a:endParaRPr lang="fr-FR" sz="900" dirty="0">
              <a:solidFill>
                <a:srgbClr val="6D83B0"/>
              </a:solidFill>
              <a:latin typeface="Calibri" charset="0"/>
              <a:cs typeface="Arial" charset="0"/>
            </a:endParaRPr>
          </a:p>
        </p:txBody>
      </p:sp>
      <p:pic>
        <p:nvPicPr>
          <p:cNvPr id="9" name="Image 8" descr="07_logo_REGIONS%20ACA_GUADELOUPE">
            <a:extLst>
              <a:ext uri="{FF2B5EF4-FFF2-40B4-BE49-F238E27FC236}">
                <a16:creationId xmlns:a16="http://schemas.microsoft.com/office/drawing/2014/main" id="{9B971F70-CFA2-CC4D-B3DE-C720F7E889ED}"/>
              </a:ext>
            </a:extLst>
          </p:cNvPr>
          <p:cNvPicPr/>
          <p:nvPr/>
        </p:nvPicPr>
        <p:blipFill>
          <a:blip r:embed="rId7" cstate="print"/>
          <a:srcRect/>
          <a:stretch>
            <a:fillRect/>
          </a:stretch>
        </p:blipFill>
        <p:spPr bwMode="auto">
          <a:xfrm>
            <a:off x="422660" y="285750"/>
            <a:ext cx="1771650" cy="984250"/>
          </a:xfrm>
          <a:prstGeom prst="rect">
            <a:avLst/>
          </a:prstGeom>
          <a:noFill/>
        </p:spPr>
      </p:pic>
      <p:sp>
        <p:nvSpPr>
          <p:cNvPr id="2" name="Titre 1">
            <a:extLst>
              <a:ext uri="{FF2B5EF4-FFF2-40B4-BE49-F238E27FC236}">
                <a16:creationId xmlns:a16="http://schemas.microsoft.com/office/drawing/2014/main" id="{F05DD92C-58DA-6F48-A03D-329CF0596BF7}"/>
              </a:ext>
            </a:extLst>
          </p:cNvPr>
          <p:cNvSpPr>
            <a:spLocks noGrp="1"/>
          </p:cNvSpPr>
          <p:nvPr>
            <p:ph type="title"/>
          </p:nvPr>
        </p:nvSpPr>
        <p:spPr>
          <a:xfrm>
            <a:off x="1231554" y="451513"/>
            <a:ext cx="10160000" cy="1597046"/>
          </a:xfrm>
        </p:spPr>
        <p:txBody>
          <a:bodyPr anchor="ctr">
            <a:normAutofit/>
          </a:bodyPr>
          <a:lstStyle/>
          <a:p>
            <a:pPr algn="ctr"/>
            <a:r>
              <a:rPr lang="fr-FR" sz="2800" b="1" dirty="0">
                <a:solidFill>
                  <a:schemeClr val="accent2"/>
                </a:solidFill>
              </a:rPr>
              <a:t>Accompagnement et soutien psychologique individuel et collectif : interventions curatives</a:t>
            </a:r>
          </a:p>
        </p:txBody>
      </p:sp>
    </p:spTree>
    <p:extLst>
      <p:ext uri="{BB962C8B-B14F-4D97-AF65-F5344CB8AC3E}">
        <p14:creationId xmlns:p14="http://schemas.microsoft.com/office/powerpoint/2010/main" val="12861980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DD92C-58DA-6F48-A03D-329CF0596BF7}"/>
              </a:ext>
            </a:extLst>
          </p:cNvPr>
          <p:cNvSpPr>
            <a:spLocks noGrp="1"/>
          </p:cNvSpPr>
          <p:nvPr>
            <p:ph type="title"/>
          </p:nvPr>
        </p:nvSpPr>
        <p:spPr>
          <a:xfrm>
            <a:off x="1013540" y="466276"/>
            <a:ext cx="10160000" cy="1166187"/>
          </a:xfrm>
        </p:spPr>
        <p:txBody>
          <a:bodyPr anchor="ctr">
            <a:normAutofit/>
          </a:bodyPr>
          <a:lstStyle/>
          <a:p>
            <a:pPr algn="ctr"/>
            <a:r>
              <a:rPr lang="fr-FR" sz="3200" b="1" dirty="0">
                <a:solidFill>
                  <a:schemeClr val="accent2"/>
                </a:solidFill>
              </a:rPr>
              <a:t>Interventions correctives</a:t>
            </a:r>
          </a:p>
        </p:txBody>
      </p:sp>
      <p:graphicFrame>
        <p:nvGraphicFramePr>
          <p:cNvPr id="7" name="Espace réservé du contenu 6">
            <a:extLst>
              <a:ext uri="{FF2B5EF4-FFF2-40B4-BE49-F238E27FC236}">
                <a16:creationId xmlns:a16="http://schemas.microsoft.com/office/drawing/2014/main" id="{B76EA322-2932-3F49-B5CD-11BA6594142A}"/>
              </a:ext>
            </a:extLst>
          </p:cNvPr>
          <p:cNvGraphicFramePr>
            <a:graphicFrameLocks noGrp="1"/>
          </p:cNvGraphicFramePr>
          <p:nvPr>
            <p:ph idx="1"/>
            <p:extLst>
              <p:ext uri="{D42A27DB-BD31-4B8C-83A1-F6EECF244321}">
                <p14:modId xmlns:p14="http://schemas.microsoft.com/office/powerpoint/2010/main" val="265653963"/>
              </p:ext>
            </p:extLst>
          </p:nvPr>
        </p:nvGraphicFramePr>
        <p:xfrm>
          <a:off x="2305663" y="1494503"/>
          <a:ext cx="7575755" cy="3795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numéro de diapositive 5">
            <a:extLst>
              <a:ext uri="{FF2B5EF4-FFF2-40B4-BE49-F238E27FC236}">
                <a16:creationId xmlns:a16="http://schemas.microsoft.com/office/drawing/2014/main" id="{19ED7DBC-4F7F-5C47-AD37-789E6664A768}"/>
              </a:ext>
            </a:extLst>
          </p:cNvPr>
          <p:cNvSpPr>
            <a:spLocks noGrp="1"/>
          </p:cNvSpPr>
          <p:nvPr>
            <p:ph type="sldNum" sz="quarter" idx="12"/>
          </p:nvPr>
        </p:nvSpPr>
        <p:spPr/>
        <p:txBody>
          <a:bodyPr/>
          <a:lstStyle/>
          <a:p>
            <a:fld id="{2CC30729-5A75-C943-A964-24FCE2CB3D01}" type="slidenum">
              <a:rPr lang="fr-FR" smtClean="0"/>
              <a:pPr/>
              <a:t>89</a:t>
            </a:fld>
            <a:endParaRPr lang="fr-FR"/>
          </a:p>
        </p:txBody>
      </p:sp>
      <p:sp>
        <p:nvSpPr>
          <p:cNvPr id="8" name="ZoneTexte 7">
            <a:extLst>
              <a:ext uri="{FF2B5EF4-FFF2-40B4-BE49-F238E27FC236}">
                <a16:creationId xmlns:a16="http://schemas.microsoft.com/office/drawing/2014/main" id="{C96E5961-9B76-4840-9CE1-53631F5C4988}"/>
              </a:ext>
            </a:extLst>
          </p:cNvPr>
          <p:cNvSpPr txBox="1"/>
          <p:nvPr/>
        </p:nvSpPr>
        <p:spPr>
          <a:xfrm>
            <a:off x="3003579" y="6438855"/>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 </a:t>
            </a:r>
          </a:p>
          <a:p>
            <a:pPr algn="ctr"/>
            <a:endParaRPr lang="fr-FR" sz="900" dirty="0">
              <a:solidFill>
                <a:srgbClr val="6D83B0"/>
              </a:solidFill>
              <a:latin typeface="Calibri" charset="0"/>
              <a:cs typeface="Arial" charset="0"/>
            </a:endParaRPr>
          </a:p>
        </p:txBody>
      </p:sp>
      <p:pic>
        <p:nvPicPr>
          <p:cNvPr id="9" name="Image 8" descr="07_logo_REGIONS%20ACA_GUADELOUPE">
            <a:extLst>
              <a:ext uri="{FF2B5EF4-FFF2-40B4-BE49-F238E27FC236}">
                <a16:creationId xmlns:a16="http://schemas.microsoft.com/office/drawing/2014/main" id="{5BD5125B-2831-EE4C-82CC-6F107665450F}"/>
              </a:ext>
            </a:extLst>
          </p:cNvPr>
          <p:cNvPicPr/>
          <p:nvPr/>
        </p:nvPicPr>
        <p:blipFill>
          <a:blip r:embed="rId7" cstate="print"/>
          <a:srcRect/>
          <a:stretch>
            <a:fillRect/>
          </a:stretch>
        </p:blipFill>
        <p:spPr bwMode="auto">
          <a:xfrm>
            <a:off x="422660" y="285750"/>
            <a:ext cx="1771650" cy="984250"/>
          </a:xfrm>
          <a:prstGeom prst="rect">
            <a:avLst/>
          </a:prstGeom>
          <a:noFill/>
        </p:spPr>
      </p:pic>
    </p:spTree>
    <p:extLst>
      <p:ext uri="{BB962C8B-B14F-4D97-AF65-F5344CB8AC3E}">
        <p14:creationId xmlns:p14="http://schemas.microsoft.com/office/powerpoint/2010/main" val="363186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291126" y="2084852"/>
            <a:ext cx="3680624" cy="3840427"/>
          </a:xfrm>
        </p:spPr>
        <p:txBody>
          <a:bodyPr/>
          <a:lstStyle/>
          <a:p>
            <a:pPr marL="0" indent="0">
              <a:buClr>
                <a:schemeClr val="tx1"/>
              </a:buClr>
              <a:buSzPct val="82000"/>
              <a:buNone/>
            </a:pPr>
            <a:r>
              <a:rPr lang="fr-FR" dirty="0"/>
              <a:t>1. LES FONDEMENTS JURIDIQUES</a:t>
            </a:r>
          </a:p>
          <a:p>
            <a:pPr marL="285750" indent="-285750">
              <a:buFont typeface="Arial" panose="020B0604020202020204" pitchFamily="34" charset="0"/>
              <a:buChar char="•"/>
            </a:pPr>
            <a:r>
              <a:rPr lang="fr-FR" dirty="0">
                <a:solidFill>
                  <a:srgbClr val="2D13F1"/>
                </a:solidFill>
              </a:rPr>
              <a:t>Un objectif de préservation de la santé des travailleurs</a:t>
            </a:r>
          </a:p>
          <a:p>
            <a:pPr marL="0" indent="0">
              <a:buNone/>
            </a:pPr>
            <a:endParaRPr lang="fr-FR" dirty="0">
              <a:solidFill>
                <a:srgbClr val="2D13F1"/>
              </a:solidFill>
            </a:endParaRPr>
          </a:p>
          <a:p>
            <a:pPr marL="285750" indent="-285750">
              <a:buFont typeface="Arial" panose="020B0604020202020204" pitchFamily="34" charset="0"/>
              <a:buChar char="•"/>
            </a:pPr>
            <a:r>
              <a:rPr lang="fr-FR" dirty="0">
                <a:solidFill>
                  <a:srgbClr val="2D13F1"/>
                </a:solidFill>
              </a:rPr>
              <a:t>Les PGP : guide fil de l’action préventive</a:t>
            </a:r>
          </a:p>
          <a:p>
            <a:endParaRPr lang="fr-FR" dirty="0"/>
          </a:p>
          <a:p>
            <a:endParaRPr lang="fr-FR" dirty="0"/>
          </a:p>
          <a:p>
            <a:endParaRPr lang="fr-FR" dirty="0"/>
          </a:p>
        </p:txBody>
      </p:sp>
      <p:sp>
        <p:nvSpPr>
          <p:cNvPr id="4" name="Espace réservé du texte 3"/>
          <p:cNvSpPr>
            <a:spLocks noGrp="1"/>
          </p:cNvSpPr>
          <p:nvPr>
            <p:ph type="body" sz="quarter" idx="14"/>
          </p:nvPr>
        </p:nvSpPr>
        <p:spPr>
          <a:xfrm>
            <a:off x="4216118" y="2097890"/>
            <a:ext cx="3528881" cy="3814349"/>
          </a:xfrm>
        </p:spPr>
        <p:txBody>
          <a:bodyPr>
            <a:normAutofit/>
          </a:bodyPr>
          <a:lstStyle/>
          <a:p>
            <a:pPr marL="0" indent="0">
              <a:buNone/>
            </a:pPr>
            <a:r>
              <a:rPr lang="fr-FR" dirty="0"/>
              <a:t>2. L’ACTION DE PRÉVENTION</a:t>
            </a:r>
          </a:p>
          <a:p>
            <a:pPr marL="0" indent="0">
              <a:buNone/>
            </a:pPr>
            <a:r>
              <a:rPr lang="fr-FR" b="0" dirty="0"/>
              <a:t>UNE DEMARCHE METHODOLOGIQUE ET HIERARCHISEE</a:t>
            </a:r>
          </a:p>
          <a:p>
            <a:pPr marL="285750" indent="-285750">
              <a:buFont typeface="Arial" panose="020B0604020202020204" pitchFamily="34" charset="0"/>
              <a:buChar char="•"/>
            </a:pPr>
            <a:r>
              <a:rPr lang="fr-FR" dirty="0">
                <a:solidFill>
                  <a:srgbClr val="2D13F1"/>
                </a:solidFill>
              </a:rPr>
              <a:t>Identifier le risque</a:t>
            </a:r>
          </a:p>
          <a:p>
            <a:pPr marL="285750" indent="-285750">
              <a:buFont typeface="Arial" panose="020B0604020202020204" pitchFamily="34" charset="0"/>
              <a:buChar char="•"/>
            </a:pPr>
            <a:r>
              <a:rPr lang="fr-FR" dirty="0">
                <a:solidFill>
                  <a:srgbClr val="2D13F1"/>
                </a:solidFill>
              </a:rPr>
              <a:t>Supprimer le risque</a:t>
            </a:r>
          </a:p>
          <a:p>
            <a:pPr marL="285750" indent="-285750">
              <a:buFont typeface="Arial" panose="020B0604020202020204" pitchFamily="34" charset="0"/>
              <a:buChar char="•"/>
            </a:pPr>
            <a:r>
              <a:rPr lang="fr-FR" dirty="0">
                <a:solidFill>
                  <a:srgbClr val="2D13F1"/>
                </a:solidFill>
              </a:rPr>
              <a:t>Evaluer le risque</a:t>
            </a:r>
          </a:p>
          <a:p>
            <a:pPr marL="285750" indent="-285750">
              <a:buFont typeface="Arial" panose="020B0604020202020204" pitchFamily="34" charset="0"/>
              <a:buChar char="•"/>
            </a:pPr>
            <a:r>
              <a:rPr lang="fr-FR" dirty="0">
                <a:solidFill>
                  <a:srgbClr val="2D13F1"/>
                </a:solidFill>
              </a:rPr>
              <a:t>Elaborer un plan d’action;</a:t>
            </a:r>
          </a:p>
          <a:p>
            <a:pPr marL="285750" indent="-285750">
              <a:buFont typeface="Arial" panose="020B0604020202020204" pitchFamily="34" charset="0"/>
              <a:buChar char="•"/>
            </a:pPr>
            <a:r>
              <a:rPr lang="fr-FR" dirty="0">
                <a:solidFill>
                  <a:srgbClr val="2D13F1"/>
                </a:solidFill>
              </a:rPr>
              <a:t>Retranscrire et suivre</a:t>
            </a:r>
          </a:p>
        </p:txBody>
      </p:sp>
      <p:sp>
        <p:nvSpPr>
          <p:cNvPr id="5" name="Espace réservé du texte 4"/>
          <p:cNvSpPr>
            <a:spLocks noGrp="1"/>
          </p:cNvSpPr>
          <p:nvPr>
            <p:ph type="body" sz="quarter" idx="15"/>
          </p:nvPr>
        </p:nvSpPr>
        <p:spPr>
          <a:xfrm>
            <a:off x="7744999" y="2110930"/>
            <a:ext cx="3974204" cy="3814349"/>
          </a:xfrm>
        </p:spPr>
        <p:txBody>
          <a:bodyPr/>
          <a:lstStyle/>
          <a:p>
            <a:pPr marL="0" indent="0">
              <a:buNone/>
            </a:pPr>
            <a:r>
              <a:rPr lang="fr-FR" dirty="0"/>
              <a:t>3. LES ACTEURS DE LA PRÉVENTION</a:t>
            </a:r>
          </a:p>
          <a:p>
            <a:pPr marL="0" indent="0">
              <a:buNone/>
            </a:pPr>
            <a:endParaRPr lang="fr-FR" dirty="0"/>
          </a:p>
          <a:p>
            <a:pPr marL="285750" indent="-285750">
              <a:buFont typeface="Arial" panose="020B0604020202020204" pitchFamily="34" charset="0"/>
              <a:buChar char="•"/>
            </a:pPr>
            <a:r>
              <a:rPr lang="fr-FR" dirty="0">
                <a:solidFill>
                  <a:srgbClr val="2D13F1"/>
                </a:solidFill>
              </a:rPr>
              <a:t>Acteurs et rôles</a:t>
            </a:r>
          </a:p>
        </p:txBody>
      </p:sp>
      <p:sp>
        <p:nvSpPr>
          <p:cNvPr id="6" name="Titre 5"/>
          <p:cNvSpPr>
            <a:spLocks noGrp="1"/>
          </p:cNvSpPr>
          <p:nvPr>
            <p:ph type="title"/>
          </p:nvPr>
        </p:nvSpPr>
        <p:spPr>
          <a:xfrm>
            <a:off x="4433131" y="692761"/>
            <a:ext cx="4067401" cy="719988"/>
          </a:xfrm>
        </p:spPr>
        <p:txBody>
          <a:bodyPr anchor="ctr">
            <a:normAutofit/>
          </a:bodyPr>
          <a:lstStyle/>
          <a:p>
            <a:pPr algn="ctr"/>
            <a:r>
              <a:rPr lang="fr-FR" sz="3200" dirty="0">
                <a:solidFill>
                  <a:srgbClr val="C00000"/>
                </a:solidFill>
                <a:ea typeface="+mn-ea"/>
                <a:cs typeface="Arial" panose="020B0604020202020204" pitchFamily="34" charset="0"/>
              </a:rPr>
              <a:t>SOMMAIRE</a:t>
            </a:r>
          </a:p>
        </p:txBody>
      </p:sp>
      <p:pic>
        <p:nvPicPr>
          <p:cNvPr id="8" name="Image 7">
            <a:extLst>
              <a:ext uri="{FF2B5EF4-FFF2-40B4-BE49-F238E27FC236}">
                <a16:creationId xmlns:a16="http://schemas.microsoft.com/office/drawing/2014/main" id="{D73372C5-EAC7-BA44-9937-0EF717DEDA88}"/>
              </a:ext>
            </a:extLst>
          </p:cNvPr>
          <p:cNvPicPr>
            <a:picLocks noChangeAspect="1"/>
          </p:cNvPicPr>
          <p:nvPr/>
        </p:nvPicPr>
        <p:blipFill>
          <a:blip r:embed="rId2" cstate="print"/>
          <a:stretch>
            <a:fillRect/>
          </a:stretch>
        </p:blipFill>
        <p:spPr>
          <a:xfrm>
            <a:off x="431800" y="283242"/>
            <a:ext cx="1770224" cy="1266502"/>
          </a:xfrm>
          <a:prstGeom prst="rect">
            <a:avLst/>
          </a:prstGeom>
        </p:spPr>
      </p:pic>
      <p:sp>
        <p:nvSpPr>
          <p:cNvPr id="10" name="Espace réservé du pied de page 3">
            <a:extLst>
              <a:ext uri="{FF2B5EF4-FFF2-40B4-BE49-F238E27FC236}">
                <a16:creationId xmlns:a16="http://schemas.microsoft.com/office/drawing/2014/main" id="{747D798B-C65A-2346-9E49-DD1645C1A003}"/>
              </a:ext>
            </a:extLst>
          </p:cNvPr>
          <p:cNvSpPr txBox="1">
            <a:spLocks/>
          </p:cNvSpPr>
          <p:nvPr/>
        </p:nvSpPr>
        <p:spPr>
          <a:xfrm>
            <a:off x="6826298" y="283242"/>
            <a:ext cx="3854792" cy="3814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50" b="1" dirty="0">
                <a:solidFill>
                  <a:srgbClr val="000000"/>
                </a:solidFill>
              </a:rPr>
              <a:t>Direction de l'économie, de l'emploi, du travail et des solidarités</a:t>
            </a:r>
          </a:p>
        </p:txBody>
      </p:sp>
      <p:sp>
        <p:nvSpPr>
          <p:cNvPr id="11" name="Espace réservé du numéro de diapositive 3">
            <a:extLst>
              <a:ext uri="{FF2B5EF4-FFF2-40B4-BE49-F238E27FC236}">
                <a16:creationId xmlns:a16="http://schemas.microsoft.com/office/drawing/2014/main" id="{D64937E9-A31F-3149-AD82-6B52E0AD6756}"/>
              </a:ext>
            </a:extLst>
          </p:cNvPr>
          <p:cNvSpPr>
            <a:spLocks noGrp="1"/>
          </p:cNvSpPr>
          <p:nvPr>
            <p:ph type="sldNum" sz="quarter" idx="12"/>
          </p:nvPr>
        </p:nvSpPr>
        <p:spPr>
          <a:xfrm>
            <a:off x="8590663" y="6041362"/>
            <a:ext cx="683339" cy="365125"/>
          </a:xfrm>
        </p:spPr>
        <p:txBody>
          <a:bodyPr/>
          <a:lstStyle/>
          <a:p>
            <a:fld id="{D0818B26-63FD-4371-87B1-1F5474866139}" type="slidenum">
              <a:rPr lang="fr-FR" smtClean="0"/>
              <a:pPr/>
              <a:t>9</a:t>
            </a:fld>
            <a:endParaRPr lang="fr-FR"/>
          </a:p>
        </p:txBody>
      </p:sp>
    </p:spTree>
    <p:extLst>
      <p:ext uri="{BB962C8B-B14F-4D97-AF65-F5344CB8AC3E}">
        <p14:creationId xmlns:p14="http://schemas.microsoft.com/office/powerpoint/2010/main" val="25616622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87399" y="1145310"/>
            <a:ext cx="10066867" cy="4823690"/>
          </a:xfrm>
        </p:spPr>
        <p:txBody>
          <a:bodyPr>
            <a:normAutofit/>
          </a:bodyPr>
          <a:lstStyle/>
          <a:p>
            <a:pPr marL="0" indent="0" algn="ctr">
              <a:buNone/>
            </a:pPr>
            <a:endParaRPr lang="fr-FR" sz="2400" b="1" dirty="0"/>
          </a:p>
          <a:p>
            <a:pPr marL="0" indent="0" algn="ctr">
              <a:buNone/>
            </a:pPr>
            <a:endParaRPr lang="fr-FR" sz="2400" b="1" dirty="0"/>
          </a:p>
          <a:p>
            <a:pPr marL="0" indent="0" algn="ctr">
              <a:buNone/>
            </a:pPr>
            <a:r>
              <a:rPr lang="fr-FR" sz="2000" dirty="0">
                <a:solidFill>
                  <a:schemeClr val="bg2">
                    <a:lumMod val="10000"/>
                  </a:schemeClr>
                </a:solidFill>
              </a:rPr>
              <a:t>Chaque acteur de l’accompagnement au sein de la DRRH de l’académie Guadeloupe est face à un défi ambitieux :</a:t>
            </a:r>
          </a:p>
          <a:p>
            <a:pPr marL="0" indent="0" algn="ctr">
              <a:buNone/>
            </a:pPr>
            <a:endParaRPr lang="fr-FR" sz="2000" dirty="0">
              <a:solidFill>
                <a:schemeClr val="bg2">
                  <a:lumMod val="10000"/>
                </a:schemeClr>
              </a:solidFill>
            </a:endParaRPr>
          </a:p>
          <a:p>
            <a:pPr marL="0" indent="0" algn="ctr">
              <a:buNone/>
            </a:pPr>
            <a:r>
              <a:rPr lang="fr-FR" sz="2000" dirty="0">
                <a:solidFill>
                  <a:schemeClr val="bg2">
                    <a:lumMod val="10000"/>
                  </a:schemeClr>
                </a:solidFill>
              </a:rPr>
              <a:t>→Donner du sens au travail de chacun</a:t>
            </a:r>
          </a:p>
          <a:p>
            <a:pPr marL="0" indent="0" algn="ctr">
              <a:buNone/>
            </a:pPr>
            <a:r>
              <a:rPr lang="fr-FR" sz="2000" dirty="0">
                <a:solidFill>
                  <a:schemeClr val="bg2">
                    <a:lumMod val="10000"/>
                  </a:schemeClr>
                </a:solidFill>
              </a:rPr>
              <a:t>→(</a:t>
            </a:r>
            <a:r>
              <a:rPr lang="fr-FR" sz="2000" dirty="0" err="1">
                <a:solidFill>
                  <a:schemeClr val="bg2">
                    <a:lumMod val="10000"/>
                  </a:schemeClr>
                </a:solidFill>
              </a:rPr>
              <a:t>Re</a:t>
            </a:r>
            <a:r>
              <a:rPr lang="fr-FR" sz="2000" dirty="0">
                <a:solidFill>
                  <a:schemeClr val="bg2">
                    <a:lumMod val="10000"/>
                  </a:schemeClr>
                </a:solidFill>
              </a:rPr>
              <a:t>)penser l’organisation au travail</a:t>
            </a:r>
          </a:p>
          <a:p>
            <a:pPr marL="0" indent="0" algn="ctr">
              <a:buNone/>
            </a:pPr>
            <a:r>
              <a:rPr lang="fr-FR" sz="2000" dirty="0">
                <a:solidFill>
                  <a:schemeClr val="bg2">
                    <a:lumMod val="10000"/>
                  </a:schemeClr>
                </a:solidFill>
              </a:rPr>
              <a:t>→Valoriser la qualité du management</a:t>
            </a:r>
          </a:p>
          <a:p>
            <a:pPr marL="0" indent="0" algn="ctr">
              <a:buNone/>
            </a:pPr>
            <a:r>
              <a:rPr lang="fr-FR" sz="2000" dirty="0">
                <a:solidFill>
                  <a:schemeClr val="bg2">
                    <a:lumMod val="10000"/>
                  </a:schemeClr>
                </a:solidFill>
              </a:rPr>
              <a:t>→Cultiver le « vivre ensemble »au travail.</a:t>
            </a:r>
          </a:p>
        </p:txBody>
      </p:sp>
      <p:sp>
        <p:nvSpPr>
          <p:cNvPr id="4" name="ZoneTexte 3">
            <a:extLst>
              <a:ext uri="{FF2B5EF4-FFF2-40B4-BE49-F238E27FC236}">
                <a16:creationId xmlns:a16="http://schemas.microsoft.com/office/drawing/2014/main" id="{C96E5961-9B76-4840-9CE1-53631F5C4988}"/>
              </a:ext>
            </a:extLst>
          </p:cNvPr>
          <p:cNvSpPr txBox="1"/>
          <p:nvPr/>
        </p:nvSpPr>
        <p:spPr>
          <a:xfrm>
            <a:off x="3003579" y="6438855"/>
            <a:ext cx="4752528" cy="477054"/>
          </a:xfrm>
          <a:prstGeom prst="rect">
            <a:avLst/>
          </a:prstGeom>
          <a:noFill/>
        </p:spPr>
        <p:txBody>
          <a:bodyPr wrap="square" rtlCol="0">
            <a:spAutoFit/>
          </a:bodyPr>
          <a:lstStyle/>
          <a:p>
            <a:pPr algn="ctr"/>
            <a:r>
              <a:rPr lang="fr-FR" sz="800" dirty="0">
                <a:solidFill>
                  <a:srgbClr val="6D83B0"/>
                </a:solidFill>
                <a:latin typeface="Calibri" charset="0"/>
                <a:cs typeface="Arial" charset="0"/>
              </a:rPr>
              <a:t>ACADÉMIE DE GUADELOUPE</a:t>
            </a:r>
          </a:p>
          <a:p>
            <a:pPr algn="ctr"/>
            <a:r>
              <a:rPr lang="fr-FR" sz="800" dirty="0">
                <a:solidFill>
                  <a:srgbClr val="6D83B0"/>
                </a:solidFill>
                <a:latin typeface="Calibri" charset="0"/>
                <a:cs typeface="Arial" charset="0"/>
              </a:rPr>
              <a:t>SECRÉTARIAT GÉNÉRAL  - DIRECTION DES RELATIONS ET DES RESSOURCES HUMAINES – MAI 2021 </a:t>
            </a:r>
          </a:p>
          <a:p>
            <a:pPr algn="ctr"/>
            <a:endParaRPr lang="fr-FR" sz="900" dirty="0">
              <a:solidFill>
                <a:srgbClr val="6D83B0"/>
              </a:solidFill>
              <a:latin typeface="Calibri" charset="0"/>
              <a:cs typeface="Arial" charset="0"/>
            </a:endParaRPr>
          </a:p>
        </p:txBody>
      </p:sp>
      <p:pic>
        <p:nvPicPr>
          <p:cNvPr id="5" name="Image 4" descr="07_logo_REGIONS%20ACA_GUADELOUPE">
            <a:extLst>
              <a:ext uri="{FF2B5EF4-FFF2-40B4-BE49-F238E27FC236}">
                <a16:creationId xmlns:a16="http://schemas.microsoft.com/office/drawing/2014/main" id="{596E85F7-32FA-3D47-B929-E368785AD901}"/>
              </a:ext>
            </a:extLst>
          </p:cNvPr>
          <p:cNvPicPr/>
          <p:nvPr/>
        </p:nvPicPr>
        <p:blipFill>
          <a:blip r:embed="rId2" cstate="print"/>
          <a:srcRect/>
          <a:stretch>
            <a:fillRect/>
          </a:stretch>
        </p:blipFill>
        <p:spPr bwMode="auto">
          <a:xfrm>
            <a:off x="422660" y="285750"/>
            <a:ext cx="1771650" cy="984250"/>
          </a:xfrm>
          <a:prstGeom prst="rect">
            <a:avLst/>
          </a:prstGeom>
          <a:noFill/>
        </p:spPr>
      </p:pic>
      <p:sp>
        <p:nvSpPr>
          <p:cNvPr id="2" name="Espace réservé du numéro de diapositive 1">
            <a:extLst>
              <a:ext uri="{FF2B5EF4-FFF2-40B4-BE49-F238E27FC236}">
                <a16:creationId xmlns:a16="http://schemas.microsoft.com/office/drawing/2014/main" id="{09989CC4-B948-FE4F-B523-BE44F5E5EC2A}"/>
              </a:ext>
            </a:extLst>
          </p:cNvPr>
          <p:cNvSpPr>
            <a:spLocks noGrp="1"/>
          </p:cNvSpPr>
          <p:nvPr>
            <p:ph type="sldNum" sz="quarter" idx="12"/>
          </p:nvPr>
        </p:nvSpPr>
        <p:spPr/>
        <p:txBody>
          <a:bodyPr/>
          <a:lstStyle/>
          <a:p>
            <a:fld id="{D0818B26-63FD-4371-87B1-1F5474866139}" type="slidenum">
              <a:rPr lang="fr-FR" smtClean="0"/>
              <a:pPr/>
              <a:t>90</a:t>
            </a:fld>
            <a:endParaRPr lang="fr-FR"/>
          </a:p>
        </p:txBody>
      </p:sp>
    </p:spTree>
    <p:extLst>
      <p:ext uri="{BB962C8B-B14F-4D97-AF65-F5344CB8AC3E}">
        <p14:creationId xmlns:p14="http://schemas.microsoft.com/office/powerpoint/2010/main" val="1387336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83B46E-4B9D-41E7-AEA4-D49D0E7D87A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396A8005-E9F4-4EB9-8920-B40570B4AAB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0635935-0E19-45AE-833C-28B82B087F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EDFD6E0-0A92-4B6A-8B1C-6DD83E6294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99F7967-C64D-482A-A1B6-896D7EC227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7CE53433-52BD-4F44-80A5-B57F4B53A9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Shape 39">
            <a:extLst>
              <a:ext uri="{FF2B5EF4-FFF2-40B4-BE49-F238E27FC236}">
                <a16:creationId xmlns:a16="http://schemas.microsoft.com/office/drawing/2014/main" id="{142BFA2A-77A0-4F60-A32A-685681C84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p:cNvSpPr/>
          <p:nvPr/>
        </p:nvSpPr>
        <p:spPr>
          <a:xfrm>
            <a:off x="5172576" y="609600"/>
            <a:ext cx="6454804" cy="2497667"/>
          </a:xfrm>
          <a:prstGeom prst="rect">
            <a:avLst/>
          </a:prstGeom>
        </p:spPr>
        <p:txBody>
          <a:bodyPr vert="horz" lIns="91440" tIns="45720" rIns="91440" bIns="45720" rtlCol="0" anchor="ctr">
            <a:normAutofit/>
          </a:bodyPr>
          <a:lstStyle/>
          <a:p>
            <a:pPr defTabSz="457200">
              <a:spcBef>
                <a:spcPts val="1000"/>
              </a:spcBef>
              <a:buClr>
                <a:schemeClr val="accent1"/>
              </a:buClr>
              <a:buSzPct val="80000"/>
            </a:pPr>
            <a:r>
              <a:rPr lang="en-US" sz="2000" b="1" dirty="0" err="1">
                <a:solidFill>
                  <a:srgbClr val="FFFFFF"/>
                </a:solidFill>
              </a:rPr>
              <a:t>S’engager</a:t>
            </a:r>
            <a:r>
              <a:rPr lang="en-US" sz="2000" b="1" dirty="0">
                <a:solidFill>
                  <a:srgbClr val="FFFFFF"/>
                </a:solidFill>
              </a:rPr>
              <a:t> dans </a:t>
            </a:r>
            <a:r>
              <a:rPr lang="en-US" sz="2000" b="1" dirty="0" err="1">
                <a:solidFill>
                  <a:srgbClr val="FFFFFF"/>
                </a:solidFill>
              </a:rPr>
              <a:t>une</a:t>
            </a:r>
            <a:r>
              <a:rPr lang="en-US" sz="2000" b="1" dirty="0">
                <a:solidFill>
                  <a:srgbClr val="FFFFFF"/>
                </a:solidFill>
              </a:rPr>
              <a:t> démarche de </a:t>
            </a:r>
            <a:r>
              <a:rPr lang="en-US" sz="2000" b="1" dirty="0" err="1">
                <a:solidFill>
                  <a:srgbClr val="FFFFFF"/>
                </a:solidFill>
              </a:rPr>
              <a:t>Qualité</a:t>
            </a:r>
            <a:r>
              <a:rPr lang="en-US" sz="2000" b="1" dirty="0">
                <a:solidFill>
                  <a:srgbClr val="FFFFFF"/>
                </a:solidFill>
              </a:rPr>
              <a:t> de Vie au travail </a:t>
            </a:r>
            <a:r>
              <a:rPr lang="en-US" sz="2000" b="1" dirty="0" err="1">
                <a:solidFill>
                  <a:srgbClr val="FFFFFF"/>
                </a:solidFill>
              </a:rPr>
              <a:t>nécessite</a:t>
            </a:r>
            <a:r>
              <a:rPr lang="en-US" sz="2000" b="1" dirty="0">
                <a:solidFill>
                  <a:srgbClr val="FFFFFF"/>
                </a:solidFill>
              </a:rPr>
              <a:t> de passer </a:t>
            </a:r>
            <a:r>
              <a:rPr lang="en-US" sz="2000" b="1" dirty="0" err="1">
                <a:solidFill>
                  <a:srgbClr val="FFFFFF"/>
                </a:solidFill>
              </a:rPr>
              <a:t>d’une</a:t>
            </a:r>
            <a:r>
              <a:rPr lang="en-US" sz="2000" b="1" dirty="0">
                <a:solidFill>
                  <a:srgbClr val="FFFFFF"/>
                </a:solidFill>
              </a:rPr>
              <a:t> </a:t>
            </a:r>
            <a:r>
              <a:rPr lang="en-US" sz="2000" b="1" dirty="0" err="1">
                <a:solidFill>
                  <a:srgbClr val="FFFFFF"/>
                </a:solidFill>
              </a:rPr>
              <a:t>logique</a:t>
            </a:r>
            <a:r>
              <a:rPr lang="en-US" sz="2000" b="1" dirty="0">
                <a:solidFill>
                  <a:srgbClr val="FFFFFF"/>
                </a:solidFill>
              </a:rPr>
              <a:t> de </a:t>
            </a:r>
            <a:r>
              <a:rPr lang="en-US" sz="2000" b="1" dirty="0" err="1">
                <a:solidFill>
                  <a:srgbClr val="FFFFFF"/>
                </a:solidFill>
              </a:rPr>
              <a:t>réparation</a:t>
            </a:r>
            <a:r>
              <a:rPr lang="en-US" sz="2000" b="1" dirty="0">
                <a:solidFill>
                  <a:srgbClr val="FFFFFF"/>
                </a:solidFill>
              </a:rPr>
              <a:t> des </a:t>
            </a:r>
            <a:r>
              <a:rPr lang="en-US" sz="2000" b="1" dirty="0" err="1">
                <a:solidFill>
                  <a:srgbClr val="FFFFFF"/>
                </a:solidFill>
              </a:rPr>
              <a:t>souffrances</a:t>
            </a:r>
            <a:r>
              <a:rPr lang="en-US" sz="2000" b="1" dirty="0">
                <a:solidFill>
                  <a:srgbClr val="FFFFFF"/>
                </a:solidFill>
              </a:rPr>
              <a:t> (stress, violence, </a:t>
            </a:r>
            <a:r>
              <a:rPr lang="en-US" sz="2000" b="1" dirty="0" err="1">
                <a:solidFill>
                  <a:srgbClr val="FFFFFF"/>
                </a:solidFill>
              </a:rPr>
              <a:t>harcèlement</a:t>
            </a:r>
            <a:r>
              <a:rPr lang="en-US" sz="2000" b="1" dirty="0">
                <a:solidFill>
                  <a:srgbClr val="FFFFFF"/>
                </a:solidFill>
              </a:rPr>
              <a:t>...) </a:t>
            </a:r>
            <a:r>
              <a:rPr lang="en-US" sz="2000" b="1" dirty="0" err="1">
                <a:solidFill>
                  <a:srgbClr val="FFFFFF"/>
                </a:solidFill>
              </a:rPr>
              <a:t>à</a:t>
            </a:r>
            <a:r>
              <a:rPr lang="en-US" sz="2000" b="1" dirty="0">
                <a:solidFill>
                  <a:srgbClr val="FFFFFF"/>
                </a:solidFill>
              </a:rPr>
              <a:t> </a:t>
            </a:r>
            <a:r>
              <a:rPr lang="en-US" sz="2000" b="1" dirty="0" err="1">
                <a:solidFill>
                  <a:srgbClr val="FFFFFF"/>
                </a:solidFill>
              </a:rPr>
              <a:t>une</a:t>
            </a:r>
            <a:r>
              <a:rPr lang="en-US" sz="2000" b="1" dirty="0">
                <a:solidFill>
                  <a:srgbClr val="FFFFFF"/>
                </a:solidFill>
              </a:rPr>
              <a:t> </a:t>
            </a:r>
            <a:r>
              <a:rPr lang="en-US" sz="2000" b="1" dirty="0" err="1">
                <a:solidFill>
                  <a:srgbClr val="FFFFFF"/>
                </a:solidFill>
              </a:rPr>
              <a:t>logique</a:t>
            </a:r>
            <a:r>
              <a:rPr lang="en-US" sz="2000" b="1" dirty="0">
                <a:solidFill>
                  <a:srgbClr val="FFFFFF"/>
                </a:solidFill>
              </a:rPr>
              <a:t> de </a:t>
            </a:r>
            <a:r>
              <a:rPr lang="en-US" sz="2000" b="1" dirty="0" err="1">
                <a:solidFill>
                  <a:srgbClr val="FFFFFF"/>
                </a:solidFill>
              </a:rPr>
              <a:t>prévention</a:t>
            </a:r>
            <a:r>
              <a:rPr lang="en-US" sz="2000" b="1" dirty="0">
                <a:solidFill>
                  <a:srgbClr val="FFFFFF"/>
                </a:solidFill>
              </a:rPr>
              <a:t> des </a:t>
            </a:r>
            <a:r>
              <a:rPr lang="en-US" sz="2000" b="1" dirty="0" err="1">
                <a:solidFill>
                  <a:srgbClr val="FFFFFF"/>
                </a:solidFill>
              </a:rPr>
              <a:t>risques</a:t>
            </a:r>
            <a:r>
              <a:rPr lang="en-US" sz="2000" b="1" dirty="0">
                <a:solidFill>
                  <a:srgbClr val="FFFFFF"/>
                </a:solidFill>
              </a:rPr>
              <a:t> </a:t>
            </a:r>
            <a:r>
              <a:rPr lang="en-US" sz="2000" b="1" dirty="0" err="1">
                <a:solidFill>
                  <a:srgbClr val="FFFFFF"/>
                </a:solidFill>
              </a:rPr>
              <a:t>psychosociaux</a:t>
            </a:r>
            <a:r>
              <a:rPr lang="en-US" sz="2000" b="1" dirty="0">
                <a:solidFill>
                  <a:srgbClr val="FFFFFF"/>
                </a:solidFill>
              </a:rPr>
              <a:t> </a:t>
            </a:r>
            <a:r>
              <a:rPr lang="en-US" sz="2000" b="1" dirty="0" err="1">
                <a:solidFill>
                  <a:srgbClr val="FFFFFF"/>
                </a:solidFill>
              </a:rPr>
              <a:t>voire</a:t>
            </a:r>
            <a:r>
              <a:rPr lang="en-US" sz="2000" b="1" dirty="0">
                <a:solidFill>
                  <a:srgbClr val="FFFFFF"/>
                </a:solidFill>
              </a:rPr>
              <a:t> plus </a:t>
            </a:r>
            <a:r>
              <a:rPr lang="en-US" sz="2000" b="1" dirty="0" err="1">
                <a:solidFill>
                  <a:srgbClr val="FFFFFF"/>
                </a:solidFill>
              </a:rPr>
              <a:t>globalement</a:t>
            </a:r>
            <a:r>
              <a:rPr lang="en-US" sz="2000" b="1" dirty="0">
                <a:solidFill>
                  <a:srgbClr val="FFFFFF"/>
                </a:solidFill>
              </a:rPr>
              <a:t> de promotion de la </a:t>
            </a:r>
            <a:r>
              <a:rPr lang="en-US" sz="2000" b="1" dirty="0" err="1">
                <a:solidFill>
                  <a:srgbClr val="FFFFFF"/>
                </a:solidFill>
              </a:rPr>
              <a:t>santé</a:t>
            </a:r>
            <a:r>
              <a:rPr lang="en-US" sz="2000" b="1" dirty="0">
                <a:solidFill>
                  <a:srgbClr val="FFFFFF"/>
                </a:solidFill>
              </a:rPr>
              <a:t>.</a:t>
            </a:r>
          </a:p>
        </p:txBody>
      </p:sp>
      <p:sp>
        <p:nvSpPr>
          <p:cNvPr id="3" name="Rectangle 2"/>
          <p:cNvSpPr/>
          <p:nvPr/>
        </p:nvSpPr>
        <p:spPr>
          <a:xfrm>
            <a:off x="1601788" y="3399794"/>
            <a:ext cx="9895945" cy="1938992"/>
          </a:xfrm>
          <a:prstGeom prst="rect">
            <a:avLst/>
          </a:prstGeom>
        </p:spPr>
        <p:txBody>
          <a:bodyPr wrap="square">
            <a:spAutoFit/>
          </a:bodyPr>
          <a:lstStyle/>
          <a:p>
            <a:pPr algn="ctr">
              <a:spcAft>
                <a:spcPts val="600"/>
              </a:spcAft>
            </a:pPr>
            <a:r>
              <a:rPr lang="fr-FR" sz="2400" b="1" dirty="0"/>
              <a:t>Il s’agit, avant tout, de réfléchir sur les organisations de travail, de redonner du sens au travail, d’accompagner les transformations des organisations et de mettre en place des moyens de régulation car tant pour la personne que pour l’organisation du travail, la santé mentale et physique des travailleurs est importante.</a:t>
            </a:r>
          </a:p>
        </p:txBody>
      </p:sp>
      <p:sp>
        <p:nvSpPr>
          <p:cNvPr id="5" name="ZoneTexte 4">
            <a:extLst>
              <a:ext uri="{FF2B5EF4-FFF2-40B4-BE49-F238E27FC236}">
                <a16:creationId xmlns:a16="http://schemas.microsoft.com/office/drawing/2014/main" id="{C96E5961-9B76-4840-9CE1-53631F5C4988}"/>
              </a:ext>
            </a:extLst>
          </p:cNvPr>
          <p:cNvSpPr txBox="1"/>
          <p:nvPr/>
        </p:nvSpPr>
        <p:spPr>
          <a:xfrm>
            <a:off x="3070906" y="6193795"/>
            <a:ext cx="4752528" cy="630942"/>
          </a:xfrm>
          <a:prstGeom prst="rect">
            <a:avLst/>
          </a:prstGeom>
          <a:noFill/>
        </p:spPr>
        <p:txBody>
          <a:bodyPr wrap="square" rtlCol="0">
            <a:spAutoFit/>
          </a:bodyPr>
          <a:lstStyle/>
          <a:p>
            <a:pPr algn="ctr">
              <a:spcAft>
                <a:spcPts val="600"/>
              </a:spcAft>
            </a:pPr>
            <a:r>
              <a:rPr lang="fr-FR" sz="800" dirty="0">
                <a:solidFill>
                  <a:srgbClr val="6D83B0"/>
                </a:solidFill>
                <a:latin typeface="Calibri" charset="0"/>
                <a:cs typeface="Arial" charset="0"/>
              </a:rPr>
              <a:t>ACADÉMIE DE GUADELOUPE</a:t>
            </a:r>
          </a:p>
          <a:p>
            <a:pPr algn="ctr">
              <a:spcAft>
                <a:spcPts val="600"/>
              </a:spcAft>
            </a:pPr>
            <a:r>
              <a:rPr lang="fr-FR" sz="800" dirty="0">
                <a:solidFill>
                  <a:srgbClr val="6D83B0"/>
                </a:solidFill>
                <a:latin typeface="Calibri" charset="0"/>
                <a:cs typeface="Arial" charset="0"/>
              </a:rPr>
              <a:t>SECRÉTARIAT GÉNÉRAL  - DIRECTION DES RELATIONS ET DES RESSOURCES HUMAINES – MAI 2021 </a:t>
            </a:r>
          </a:p>
          <a:p>
            <a:pPr algn="ctr">
              <a:spcAft>
                <a:spcPts val="600"/>
              </a:spcAft>
            </a:pPr>
            <a:endParaRPr lang="fr-FR" sz="900" dirty="0">
              <a:solidFill>
                <a:srgbClr val="6D83B0"/>
              </a:solidFill>
              <a:latin typeface="Calibri" charset="0"/>
              <a:cs typeface="Arial" charset="0"/>
            </a:endParaRPr>
          </a:p>
        </p:txBody>
      </p:sp>
      <p:pic>
        <p:nvPicPr>
          <p:cNvPr id="27" name="Image 26" descr="07_logo_REGIONS%20ACA_GUADELOUPE">
            <a:extLst>
              <a:ext uri="{FF2B5EF4-FFF2-40B4-BE49-F238E27FC236}">
                <a16:creationId xmlns:a16="http://schemas.microsoft.com/office/drawing/2014/main" id="{A8F8A8DC-E65D-084D-AE1B-389D816BBA30}"/>
              </a:ext>
            </a:extLst>
          </p:cNvPr>
          <p:cNvPicPr/>
          <p:nvPr/>
        </p:nvPicPr>
        <p:blipFill>
          <a:blip r:embed="rId2" cstate="print"/>
          <a:srcRect/>
          <a:stretch>
            <a:fillRect/>
          </a:stretch>
        </p:blipFill>
        <p:spPr bwMode="auto">
          <a:xfrm>
            <a:off x="422660" y="285750"/>
            <a:ext cx="1771650" cy="984250"/>
          </a:xfrm>
          <a:prstGeom prst="rect">
            <a:avLst/>
          </a:prstGeom>
          <a:noFill/>
        </p:spPr>
      </p:pic>
      <p:sp>
        <p:nvSpPr>
          <p:cNvPr id="4" name="Espace réservé du numéro de diapositive 3">
            <a:extLst>
              <a:ext uri="{FF2B5EF4-FFF2-40B4-BE49-F238E27FC236}">
                <a16:creationId xmlns:a16="http://schemas.microsoft.com/office/drawing/2014/main" id="{DC466861-A2BA-9542-B05E-48177B8646C2}"/>
              </a:ext>
            </a:extLst>
          </p:cNvPr>
          <p:cNvSpPr>
            <a:spLocks noGrp="1"/>
          </p:cNvSpPr>
          <p:nvPr>
            <p:ph type="sldNum" sz="quarter" idx="12"/>
          </p:nvPr>
        </p:nvSpPr>
        <p:spPr/>
        <p:txBody>
          <a:bodyPr/>
          <a:lstStyle/>
          <a:p>
            <a:fld id="{D0818B26-63FD-4371-87B1-1F5474866139}" type="slidenum">
              <a:rPr lang="fr-FR" smtClean="0"/>
              <a:pPr/>
              <a:t>91</a:t>
            </a:fld>
            <a:endParaRPr lang="fr-FR"/>
          </a:p>
        </p:txBody>
      </p:sp>
    </p:spTree>
    <p:extLst>
      <p:ext uri="{BB962C8B-B14F-4D97-AF65-F5344CB8AC3E}">
        <p14:creationId xmlns:p14="http://schemas.microsoft.com/office/powerpoint/2010/main" val="3863945710"/>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1844" y="2133600"/>
            <a:ext cx="10547156" cy="2988734"/>
          </a:xfrm>
        </p:spPr>
        <p:txBody>
          <a:bodyPr/>
          <a:lstStyle/>
          <a:p>
            <a:pPr algn="ctr">
              <a:buClr>
                <a:srgbClr val="EA7A42"/>
              </a:buClr>
            </a:pPr>
            <a:r>
              <a:rPr lang="fr-FR" sz="2800" dirty="0">
                <a:solidFill>
                  <a:srgbClr val="C00000"/>
                </a:solidFill>
                <a:latin typeface="Arial" panose="020B0604020202020204" pitchFamily="34" charset="0"/>
                <a:cs typeface="Arial" panose="020B0604020202020204" pitchFamily="34" charset="0"/>
              </a:rPr>
              <a:t/>
            </a:r>
            <a:br>
              <a:rPr lang="fr-FR" sz="2800" dirty="0">
                <a:solidFill>
                  <a:srgbClr val="C00000"/>
                </a:solidFill>
                <a:latin typeface="Arial" panose="020B0604020202020204" pitchFamily="34" charset="0"/>
                <a:cs typeface="Arial" panose="020B0604020202020204" pitchFamily="34" charset="0"/>
              </a:rPr>
            </a:br>
            <a:r>
              <a:rPr lang="fr-FR" sz="2800" dirty="0">
                <a:solidFill>
                  <a:srgbClr val="C00000"/>
                </a:solidFill>
                <a:latin typeface="Arial" panose="020B0604020202020204" pitchFamily="34" charset="0"/>
                <a:cs typeface="Arial" panose="020B0604020202020204" pitchFamily="34" charset="0"/>
              </a:rPr>
              <a:t>Intervention de DR SANDOMO Eugène</a:t>
            </a:r>
            <a:br>
              <a:rPr lang="fr-FR" sz="2800" dirty="0">
                <a:solidFill>
                  <a:srgbClr val="C00000"/>
                </a:solidFill>
                <a:latin typeface="Arial" panose="020B0604020202020204" pitchFamily="34" charset="0"/>
                <a:cs typeface="Arial" panose="020B0604020202020204" pitchFamily="34" charset="0"/>
              </a:rPr>
            </a:br>
            <a:r>
              <a:rPr lang="fr-FR" sz="2800" dirty="0">
                <a:solidFill>
                  <a:srgbClr val="C00000"/>
                </a:solidFill>
                <a:latin typeface="Arial" panose="020B0604020202020204" pitchFamily="34" charset="0"/>
                <a:cs typeface="Arial" panose="020B0604020202020204" pitchFamily="34" charset="0"/>
              </a:rPr>
              <a:t> Médecin du travail et Coordonnateur au CSTG</a:t>
            </a:r>
            <a:r>
              <a:rPr lang="fr-FR" sz="4000" u="sng" dirty="0">
                <a:effectLst>
                  <a:outerShdw blurRad="38100" dist="38100" dir="2700000" algn="tl">
                    <a:srgbClr val="000000">
                      <a:alpha val="43137"/>
                    </a:srgbClr>
                  </a:outerShdw>
                </a:effectLst>
              </a:rPr>
              <a:t/>
            </a:r>
            <a:br>
              <a:rPr lang="fr-FR" sz="4000" u="sng" dirty="0">
                <a:effectLst>
                  <a:outerShdw blurRad="38100" dist="38100" dir="2700000" algn="tl">
                    <a:srgbClr val="000000">
                      <a:alpha val="43137"/>
                    </a:srgbClr>
                  </a:outerShdw>
                </a:effectLst>
              </a:rPr>
            </a:br>
            <a:r>
              <a:rPr lang="fr-FR" sz="4000" u="sng" dirty="0">
                <a:effectLst>
                  <a:outerShdw blurRad="38100" dist="38100" dir="2700000" algn="tl">
                    <a:srgbClr val="000000">
                      <a:alpha val="43137"/>
                    </a:srgbClr>
                  </a:outerShdw>
                </a:effectLst>
              </a:rPr>
              <a:t/>
            </a:r>
            <a:br>
              <a:rPr lang="fr-FR" sz="4000" u="sng" dirty="0">
                <a:effectLst>
                  <a:outerShdw blurRad="38100" dist="38100" dir="2700000" algn="tl">
                    <a:srgbClr val="000000">
                      <a:alpha val="43137"/>
                    </a:srgbClr>
                  </a:outerShdw>
                </a:effectLst>
              </a:rPr>
            </a:br>
            <a:r>
              <a:rPr lang="fr-FR" sz="3200" b="1" dirty="0">
                <a:solidFill>
                  <a:schemeClr val="accent2"/>
                </a:solidFill>
              </a:rPr>
              <a:t>ÉPUISEMENT PROFESSIONNEL</a:t>
            </a:r>
            <a:r>
              <a:rPr lang="fr-FR" sz="4000" dirty="0">
                <a:solidFill>
                  <a:schemeClr val="bg2">
                    <a:lumMod val="10000"/>
                  </a:schemeClr>
                </a:solidFill>
              </a:rPr>
              <a:t/>
            </a:r>
            <a:br>
              <a:rPr lang="fr-FR" sz="4000" dirty="0">
                <a:solidFill>
                  <a:schemeClr val="bg2">
                    <a:lumMod val="10000"/>
                  </a:schemeClr>
                </a:solidFill>
              </a:rPr>
            </a:br>
            <a:endParaRPr lang="fr-FR" sz="3600" b="1" dirty="0">
              <a:solidFill>
                <a:schemeClr val="accent2"/>
              </a:solidFill>
            </a:endParaRPr>
          </a:p>
        </p:txBody>
      </p:sp>
      <p:pic>
        <p:nvPicPr>
          <p:cNvPr id="8" name="Image 7" descr="07_logo_REGIONS%20ACA_GUADELOUPE">
            <a:extLst>
              <a:ext uri="{FF2B5EF4-FFF2-40B4-BE49-F238E27FC236}">
                <a16:creationId xmlns:a16="http://schemas.microsoft.com/office/drawing/2014/main" id="{E4D3B9DA-8296-7740-B1B1-4A12519461C8}"/>
              </a:ext>
            </a:extLst>
          </p:cNvPr>
          <p:cNvPicPr/>
          <p:nvPr/>
        </p:nvPicPr>
        <p:blipFill>
          <a:blip r:embed="rId2" cstate="print"/>
          <a:srcRect/>
          <a:stretch>
            <a:fillRect/>
          </a:stretch>
        </p:blipFill>
        <p:spPr bwMode="auto">
          <a:xfrm>
            <a:off x="422660" y="285750"/>
            <a:ext cx="1771650" cy="984250"/>
          </a:xfrm>
          <a:prstGeom prst="rect">
            <a:avLst/>
          </a:prstGeom>
          <a:noFill/>
        </p:spPr>
      </p:pic>
    </p:spTree>
    <p:extLst>
      <p:ext uri="{BB962C8B-B14F-4D97-AF65-F5344CB8AC3E}">
        <p14:creationId xmlns:p14="http://schemas.microsoft.com/office/powerpoint/2010/main" val="5965838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90600" y="558800"/>
            <a:ext cx="8596668" cy="1320800"/>
          </a:xfrm>
        </p:spPr>
        <p:txBody>
          <a:bodyPr anchor="ctr">
            <a:normAutofit/>
          </a:bodyPr>
          <a:lstStyle/>
          <a:p>
            <a:pPr algn="ctr"/>
            <a:r>
              <a:rPr lang="fr-FR" sz="3200" b="1" dirty="0">
                <a:solidFill>
                  <a:schemeClr val="accent2"/>
                </a:solidFill>
              </a:rPr>
              <a:t>ÉPUISEMENT PROFESSIONNEL</a:t>
            </a:r>
          </a:p>
        </p:txBody>
      </p:sp>
      <p:sp>
        <p:nvSpPr>
          <p:cNvPr id="2" name="Espace réservé du contenu 1"/>
          <p:cNvSpPr>
            <a:spLocks noGrp="1"/>
          </p:cNvSpPr>
          <p:nvPr>
            <p:ph idx="1"/>
          </p:nvPr>
        </p:nvSpPr>
        <p:spPr>
          <a:xfrm>
            <a:off x="1320799" y="2160590"/>
            <a:ext cx="8913091" cy="3104138"/>
          </a:xfrm>
        </p:spPr>
        <p:txBody>
          <a:bodyPr>
            <a:normAutofit/>
          </a:bodyPr>
          <a:lstStyle/>
          <a:p>
            <a:pPr lvl="2"/>
            <a:r>
              <a:rPr lang="fr-FR" sz="2000" dirty="0">
                <a:solidFill>
                  <a:srgbClr val="002060"/>
                </a:solidFill>
                <a:latin typeface="Arial" panose="020B0604020202020204" pitchFamily="34" charset="0"/>
                <a:cs typeface="Arial" panose="020B0604020202020204" pitchFamily="34" charset="0"/>
              </a:rPr>
              <a:t>LES DIFFÉRENTES DÉFINITIONS DU BURN OUT</a:t>
            </a:r>
          </a:p>
          <a:p>
            <a:pPr lvl="2"/>
            <a:r>
              <a:rPr lang="fr-FR" sz="2000" dirty="0">
                <a:solidFill>
                  <a:srgbClr val="002060"/>
                </a:solidFill>
                <a:latin typeface="Arial" panose="020B0604020202020204" pitchFamily="34" charset="0"/>
                <a:cs typeface="Arial" panose="020B0604020202020204" pitchFamily="34" charset="0"/>
              </a:rPr>
              <a:t>LES CAUSES</a:t>
            </a:r>
          </a:p>
          <a:p>
            <a:pPr lvl="2"/>
            <a:r>
              <a:rPr lang="fr-FR" sz="2000" dirty="0">
                <a:solidFill>
                  <a:srgbClr val="002060"/>
                </a:solidFill>
                <a:latin typeface="Arial" panose="020B0604020202020204" pitchFamily="34" charset="0"/>
                <a:cs typeface="Arial" panose="020B0604020202020204" pitchFamily="34" charset="0"/>
              </a:rPr>
              <a:t>LES SYMPTOMES ET LES SIGNES CLINIQUES</a:t>
            </a:r>
          </a:p>
          <a:p>
            <a:pPr lvl="2"/>
            <a:r>
              <a:rPr lang="fr-FR" sz="2000" dirty="0">
                <a:solidFill>
                  <a:srgbClr val="002060"/>
                </a:solidFill>
                <a:latin typeface="Arial" panose="020B0604020202020204" pitchFamily="34" charset="0"/>
                <a:cs typeface="Arial" panose="020B0604020202020204" pitchFamily="34" charset="0"/>
              </a:rPr>
              <a:t>PREVENTION</a:t>
            </a:r>
          </a:p>
          <a:p>
            <a:pPr lvl="3"/>
            <a:r>
              <a:rPr lang="fr-FR" sz="2000" dirty="0">
                <a:solidFill>
                  <a:srgbClr val="002060"/>
                </a:solidFill>
                <a:latin typeface="Arial" panose="020B0604020202020204" pitchFamily="34" charset="0"/>
                <a:cs typeface="Arial" panose="020B0604020202020204" pitchFamily="34" charset="0"/>
              </a:rPr>
              <a:t>Primaire </a:t>
            </a:r>
          </a:p>
          <a:p>
            <a:pPr lvl="3"/>
            <a:r>
              <a:rPr lang="fr-FR" sz="2000" dirty="0">
                <a:solidFill>
                  <a:srgbClr val="002060"/>
                </a:solidFill>
                <a:latin typeface="Arial" panose="020B0604020202020204" pitchFamily="34" charset="0"/>
                <a:cs typeface="Arial" panose="020B0604020202020204" pitchFamily="34" charset="0"/>
              </a:rPr>
              <a:t>Secondaire</a:t>
            </a:r>
          </a:p>
          <a:p>
            <a:pPr lvl="3"/>
            <a:r>
              <a:rPr lang="fr-FR" sz="2000" dirty="0">
                <a:solidFill>
                  <a:srgbClr val="002060"/>
                </a:solidFill>
                <a:latin typeface="Arial" panose="020B0604020202020204" pitchFamily="34" charset="0"/>
                <a:cs typeface="Arial" panose="020B0604020202020204" pitchFamily="34" charset="0"/>
              </a:rPr>
              <a:t>tertiaire</a:t>
            </a:r>
          </a:p>
          <a:p>
            <a:pPr lvl="2"/>
            <a:endParaRPr lang="fr-FR" dirty="0">
              <a:solidFill>
                <a:srgbClr val="002060"/>
              </a:solidFill>
            </a:endParaRPr>
          </a:p>
        </p:txBody>
      </p:sp>
      <p:sp>
        <p:nvSpPr>
          <p:cNvPr id="5" name="Espace réservé du numéro de diapositive 4">
            <a:extLst>
              <a:ext uri="{FF2B5EF4-FFF2-40B4-BE49-F238E27FC236}">
                <a16:creationId xmlns:a16="http://schemas.microsoft.com/office/drawing/2014/main" id="{E6240EB7-3A3F-BA45-AE0D-6DF90C5AB6C2}"/>
              </a:ext>
            </a:extLst>
          </p:cNvPr>
          <p:cNvSpPr>
            <a:spLocks noGrp="1"/>
          </p:cNvSpPr>
          <p:nvPr>
            <p:ph type="sldNum" sz="quarter" idx="12"/>
          </p:nvPr>
        </p:nvSpPr>
        <p:spPr/>
        <p:txBody>
          <a:bodyPr/>
          <a:lstStyle/>
          <a:p>
            <a:fld id="{D0818B26-63FD-4371-87B1-1F5474866139}" type="slidenum">
              <a:rPr lang="fr-FR" smtClean="0"/>
              <a:pPr/>
              <a:t>93</a:t>
            </a:fld>
            <a:endParaRPr lang="fr-FR"/>
          </a:p>
        </p:txBody>
      </p:sp>
    </p:spTree>
    <p:extLst>
      <p:ext uri="{BB962C8B-B14F-4D97-AF65-F5344CB8AC3E}">
        <p14:creationId xmlns:p14="http://schemas.microsoft.com/office/powerpoint/2010/main" val="273319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Horizontal)">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Horizontal)">
                                      <p:cBhvr>
                                        <p:cTn id="17" dur="1000"/>
                                        <p:tgtEl>
                                          <p:spTgt spid="2">
                                            <p:txEl>
                                              <p:pRg st="2" end="2"/>
                                            </p:txEl>
                                          </p:spTgt>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Horizontal)">
                                      <p:cBhvr>
                                        <p:cTn id="20" dur="1000"/>
                                        <p:tgtEl>
                                          <p:spTgt spid="2">
                                            <p:txEl>
                                              <p:pRg st="3" end="3"/>
                                            </p:txEl>
                                          </p:spTgt>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Horizontal)">
                                      <p:cBhvr>
                                        <p:cTn id="23" dur="1000"/>
                                        <p:tgtEl>
                                          <p:spTgt spid="2">
                                            <p:txEl>
                                              <p:pRg st="4" end="4"/>
                                            </p:txEl>
                                          </p:spTgt>
                                        </p:tgtEl>
                                      </p:cBhvr>
                                    </p:animEffect>
                                  </p:childTnLst>
                                </p:cTn>
                              </p:par>
                              <p:par>
                                <p:cTn id="24" presetID="16" presetClass="entr" presetSubtype="26"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Horizontal)">
                                      <p:cBhvr>
                                        <p:cTn id="26" dur="1000"/>
                                        <p:tgtEl>
                                          <p:spTgt spid="2">
                                            <p:txEl>
                                              <p:pRg st="5" end="5"/>
                                            </p:txEl>
                                          </p:spTgt>
                                        </p:tgtEl>
                                      </p:cBhvr>
                                    </p:animEffect>
                                  </p:childTnLst>
                                </p:cTn>
                              </p:par>
                              <p:par>
                                <p:cTn id="27" presetID="16" presetClass="entr" presetSubtype="26"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Horizontal)">
                                      <p:cBhvr>
                                        <p:cTn id="29"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5200" y="477085"/>
            <a:ext cx="8596668" cy="660400"/>
          </a:xfrm>
        </p:spPr>
        <p:txBody>
          <a:bodyPr>
            <a:normAutofit/>
          </a:bodyPr>
          <a:lstStyle/>
          <a:p>
            <a:pPr algn="ctr"/>
            <a:r>
              <a:rPr lang="fr-FR" sz="3200" b="1" dirty="0">
                <a:solidFill>
                  <a:schemeClr val="accent2"/>
                </a:solidFill>
              </a:rPr>
              <a:t>ÉPUISEMENT PROFESSIONNEL</a:t>
            </a:r>
          </a:p>
        </p:txBody>
      </p:sp>
      <p:pic>
        <p:nvPicPr>
          <p:cNvPr id="2050" name="Picture 2" descr="\\Dcsrv\redirection$\e.sandomo\Pictures\courbe-stress.jpg"/>
          <p:cNvPicPr>
            <a:picLocks noGrp="1" noChangeAspect="1" noChangeArrowheads="1"/>
          </p:cNvPicPr>
          <p:nvPr>
            <p:ph idx="1"/>
          </p:nvPr>
        </p:nvPicPr>
        <p:blipFill>
          <a:blip r:embed="rId2" cstate="print"/>
          <a:srcRect/>
          <a:stretch>
            <a:fillRect/>
          </a:stretch>
        </p:blipFill>
        <p:spPr bwMode="auto">
          <a:xfrm>
            <a:off x="1679509" y="1484784"/>
            <a:ext cx="9025003" cy="4176464"/>
          </a:xfrm>
          <a:prstGeom prst="rect">
            <a:avLst/>
          </a:prstGeom>
          <a:noFill/>
        </p:spPr>
      </p:pic>
      <p:sp>
        <p:nvSpPr>
          <p:cNvPr id="2" name="Espace réservé du numéro de diapositive 1">
            <a:extLst>
              <a:ext uri="{FF2B5EF4-FFF2-40B4-BE49-F238E27FC236}">
                <a16:creationId xmlns:a16="http://schemas.microsoft.com/office/drawing/2014/main" id="{AF872A7E-5D9A-FC4B-BDEB-F32BBCAF9167}"/>
              </a:ext>
            </a:extLst>
          </p:cNvPr>
          <p:cNvSpPr>
            <a:spLocks noGrp="1"/>
          </p:cNvSpPr>
          <p:nvPr>
            <p:ph type="sldNum" sz="quarter" idx="12"/>
          </p:nvPr>
        </p:nvSpPr>
        <p:spPr/>
        <p:txBody>
          <a:bodyPr/>
          <a:lstStyle/>
          <a:p>
            <a:fld id="{D0818B26-63FD-4371-87B1-1F5474866139}" type="slidenum">
              <a:rPr lang="fr-FR" smtClean="0"/>
              <a:pPr/>
              <a:t>94</a:t>
            </a:fld>
            <a:endParaRPr lang="fr-FR"/>
          </a:p>
        </p:txBody>
      </p:sp>
    </p:spTree>
    <p:extLst>
      <p:ext uri="{BB962C8B-B14F-4D97-AF65-F5344CB8AC3E}">
        <p14:creationId xmlns:p14="http://schemas.microsoft.com/office/powerpoint/2010/main" val="3769665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pic>
        <p:nvPicPr>
          <p:cNvPr id="3074" name="Picture 2" descr="\\Dcsrv\redirection$\e.sandomo\Pictures\Le-Stress-Phase-par-phase.png"/>
          <p:cNvPicPr>
            <a:picLocks noGrp="1" noChangeAspect="1" noChangeArrowheads="1"/>
          </p:cNvPicPr>
          <p:nvPr>
            <p:ph idx="1"/>
          </p:nvPr>
        </p:nvPicPr>
        <p:blipFill>
          <a:blip r:embed="rId2" cstate="print"/>
          <a:stretch>
            <a:fillRect/>
          </a:stretch>
        </p:blipFill>
        <p:spPr bwMode="auto">
          <a:xfrm>
            <a:off x="1488622" y="1826684"/>
            <a:ext cx="9214757" cy="4349749"/>
          </a:xfrm>
          <a:prstGeom prst="rect">
            <a:avLst/>
          </a:prstGeom>
          <a:noFill/>
        </p:spPr>
      </p:pic>
      <p:sp>
        <p:nvSpPr>
          <p:cNvPr id="2" name="Espace réservé du numéro de diapositive 1">
            <a:extLst>
              <a:ext uri="{FF2B5EF4-FFF2-40B4-BE49-F238E27FC236}">
                <a16:creationId xmlns:a16="http://schemas.microsoft.com/office/drawing/2014/main" id="{DB6D7256-4FAB-B744-AFF2-5760E2BE3A81}"/>
              </a:ext>
            </a:extLst>
          </p:cNvPr>
          <p:cNvSpPr>
            <a:spLocks noGrp="1"/>
          </p:cNvSpPr>
          <p:nvPr>
            <p:ph type="sldNum" sz="quarter" idx="12"/>
          </p:nvPr>
        </p:nvSpPr>
        <p:spPr/>
        <p:txBody>
          <a:bodyPr/>
          <a:lstStyle/>
          <a:p>
            <a:fld id="{D0818B26-63FD-4371-87B1-1F5474866139}" type="slidenum">
              <a:rPr lang="fr-FR" smtClean="0"/>
              <a:pPr/>
              <a:t>95</a:t>
            </a:fld>
            <a:endParaRPr lang="fr-FR"/>
          </a:p>
        </p:txBody>
      </p:sp>
    </p:spTree>
    <p:extLst>
      <p:ext uri="{BB962C8B-B14F-4D97-AF65-F5344CB8AC3E}">
        <p14:creationId xmlns:p14="http://schemas.microsoft.com/office/powerpoint/2010/main" val="25463068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endParaRPr lang="fr-FR" dirty="0"/>
          </a:p>
        </p:txBody>
      </p:sp>
      <p:pic>
        <p:nvPicPr>
          <p:cNvPr id="4098" name="Picture 2" descr="\\Dcsrv\redirection$\e.sandomo\Pictures\syndrome-general-adaptation.png"/>
          <p:cNvPicPr>
            <a:picLocks noChangeAspect="1" noChangeArrowheads="1"/>
          </p:cNvPicPr>
          <p:nvPr/>
        </p:nvPicPr>
        <p:blipFill>
          <a:blip r:embed="rId2" cstate="print"/>
          <a:srcRect/>
          <a:stretch>
            <a:fillRect/>
          </a:stretch>
        </p:blipFill>
        <p:spPr bwMode="auto">
          <a:xfrm>
            <a:off x="-1191" y="1154419"/>
            <a:ext cx="12193191" cy="5213573"/>
          </a:xfrm>
          <a:prstGeom prst="rect">
            <a:avLst/>
          </a:prstGeom>
          <a:noFill/>
        </p:spPr>
      </p:pic>
      <p:sp>
        <p:nvSpPr>
          <p:cNvPr id="7" name="Titre 2">
            <a:extLst>
              <a:ext uri="{FF2B5EF4-FFF2-40B4-BE49-F238E27FC236}">
                <a16:creationId xmlns:a16="http://schemas.microsoft.com/office/drawing/2014/main" id="{585FEAA8-975E-814D-BB89-2732D722A469}"/>
              </a:ext>
            </a:extLst>
          </p:cNvPr>
          <p:cNvSpPr txBox="1">
            <a:spLocks/>
          </p:cNvSpPr>
          <p:nvPr/>
        </p:nvSpPr>
        <p:spPr>
          <a:xfrm>
            <a:off x="558801" y="330200"/>
            <a:ext cx="8596668" cy="89746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200" b="1">
                <a:solidFill>
                  <a:schemeClr val="accent2"/>
                </a:solidFill>
              </a:rPr>
              <a:t>ÉPUISEMENT PROFESSIONNEL</a:t>
            </a:r>
            <a:endParaRPr lang="fr-FR" sz="3200" b="1" dirty="0">
              <a:solidFill>
                <a:schemeClr val="accent2"/>
              </a:solidFill>
            </a:endParaRPr>
          </a:p>
        </p:txBody>
      </p:sp>
      <p:sp>
        <p:nvSpPr>
          <p:cNvPr id="6" name="Espace réservé du numéro de diapositive 5">
            <a:extLst>
              <a:ext uri="{FF2B5EF4-FFF2-40B4-BE49-F238E27FC236}">
                <a16:creationId xmlns:a16="http://schemas.microsoft.com/office/drawing/2014/main" id="{B0768394-3488-4545-95FB-B80C3785B67F}"/>
              </a:ext>
            </a:extLst>
          </p:cNvPr>
          <p:cNvSpPr>
            <a:spLocks noGrp="1"/>
          </p:cNvSpPr>
          <p:nvPr>
            <p:ph type="sldNum" sz="quarter" idx="12"/>
          </p:nvPr>
        </p:nvSpPr>
        <p:spPr/>
        <p:txBody>
          <a:bodyPr/>
          <a:lstStyle/>
          <a:p>
            <a:fld id="{D0818B26-63FD-4371-87B1-1F5474866139}" type="slidenum">
              <a:rPr lang="fr-FR" smtClean="0"/>
              <a:pPr/>
              <a:t>96</a:t>
            </a:fld>
            <a:endParaRPr lang="fr-FR"/>
          </a:p>
        </p:txBody>
      </p:sp>
    </p:spTree>
    <p:extLst>
      <p:ext uri="{BB962C8B-B14F-4D97-AF65-F5344CB8AC3E}">
        <p14:creationId xmlns:p14="http://schemas.microsoft.com/office/powerpoint/2010/main" val="18004127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8"/>
            <a:ext cx="10972800" cy="4755984"/>
          </a:xfrm>
        </p:spPr>
        <p:txBody>
          <a:bodyPr>
            <a:normAutofit/>
          </a:bodyPr>
          <a:lstStyle/>
          <a:p>
            <a:pPr marL="487668" lvl="2" indent="-341367">
              <a:spcBef>
                <a:spcPts val="533"/>
              </a:spcBef>
              <a:buSzPct val="68000"/>
              <a:buFont typeface="Wingdings 3"/>
              <a:buChar char=""/>
            </a:pPr>
            <a:r>
              <a:rPr lang="fr-FR" sz="3200" b="1" u="sng" dirty="0">
                <a:solidFill>
                  <a:srgbClr val="00B050"/>
                </a:solidFill>
              </a:rPr>
              <a:t>SIGNES ET SYMPTOMES</a:t>
            </a:r>
          </a:p>
          <a:p>
            <a:pPr marL="865610" lvl="3" indent="-341367">
              <a:spcBef>
                <a:spcPts val="533"/>
              </a:spcBef>
              <a:buSzPct val="68000"/>
              <a:buFont typeface="Wingdings 3"/>
              <a:buChar char=""/>
            </a:pPr>
            <a:r>
              <a:rPr lang="fr-FR" sz="2933" i="1" u="sng" dirty="0">
                <a:solidFill>
                  <a:srgbClr val="002060"/>
                </a:solidFill>
              </a:rPr>
              <a:t>chiffres</a:t>
            </a:r>
          </a:p>
          <a:p>
            <a:pPr lvl="1"/>
            <a:r>
              <a:rPr lang="fr-FR" sz="2667" dirty="0">
                <a:solidFill>
                  <a:srgbClr val="002060"/>
                </a:solidFill>
              </a:rPr>
              <a:t>30 % des personnes en souffrent dans la population générale</a:t>
            </a:r>
          </a:p>
          <a:p>
            <a:pPr lvl="1"/>
            <a:endParaRPr lang="fr-FR" sz="2667" dirty="0">
              <a:solidFill>
                <a:srgbClr val="002060"/>
              </a:solidFill>
            </a:endParaRPr>
          </a:p>
          <a:p>
            <a:pPr lvl="4"/>
            <a:r>
              <a:rPr lang="fr-FR" dirty="0">
                <a:solidFill>
                  <a:srgbClr val="002060"/>
                </a:solidFill>
              </a:rPr>
              <a:t>Selon l’étude SESMAT (2008) 3196 médecins</a:t>
            </a:r>
          </a:p>
          <a:p>
            <a:pPr lvl="5"/>
            <a:r>
              <a:rPr lang="fr-FR" dirty="0">
                <a:solidFill>
                  <a:srgbClr val="002060"/>
                </a:solidFill>
              </a:rPr>
              <a:t>55,5 % des médecins urgentistes sont concernés</a:t>
            </a:r>
          </a:p>
          <a:p>
            <a:pPr lvl="5"/>
            <a:r>
              <a:rPr lang="fr-FR" dirty="0">
                <a:solidFill>
                  <a:srgbClr val="002060"/>
                </a:solidFill>
              </a:rPr>
              <a:t>42,4 % des médecins hospitaliers</a:t>
            </a:r>
          </a:p>
          <a:p>
            <a:pPr lvl="4">
              <a:buNone/>
            </a:pPr>
            <a:endParaRPr lang="fr-FR" dirty="0">
              <a:solidFill>
                <a:srgbClr val="002060"/>
              </a:solidFill>
            </a:endParaRPr>
          </a:p>
          <a:p>
            <a:pPr lvl="4"/>
            <a:r>
              <a:rPr lang="fr-FR" dirty="0">
                <a:solidFill>
                  <a:srgbClr val="002060"/>
                </a:solidFill>
              </a:rPr>
              <a:t>Selon l’ONI (04/2018) 18653 infirmiers</a:t>
            </a:r>
          </a:p>
          <a:p>
            <a:pPr lvl="5"/>
            <a:r>
              <a:rPr lang="fr-FR" dirty="0">
                <a:solidFill>
                  <a:srgbClr val="002060"/>
                </a:solidFill>
              </a:rPr>
              <a:t>63% des infirmiers en souffrent</a:t>
            </a:r>
          </a:p>
          <a:p>
            <a:pPr lvl="6"/>
            <a:r>
              <a:rPr lang="fr-FR" sz="2400" dirty="0">
                <a:solidFill>
                  <a:srgbClr val="002060"/>
                </a:solidFill>
              </a:rPr>
              <a:t>Dont 22%  envisagent de cesser leur activité</a:t>
            </a:r>
          </a:p>
        </p:txBody>
      </p:sp>
      <p:sp>
        <p:nvSpPr>
          <p:cNvPr id="6" name="Titre 2">
            <a:extLst>
              <a:ext uri="{FF2B5EF4-FFF2-40B4-BE49-F238E27FC236}">
                <a16:creationId xmlns:a16="http://schemas.microsoft.com/office/drawing/2014/main" id="{87841A58-51B6-D347-9964-5795B619B21C}"/>
              </a:ext>
            </a:extLst>
          </p:cNvPr>
          <p:cNvSpPr txBox="1">
            <a:spLocks/>
          </p:cNvSpPr>
          <p:nvPr/>
        </p:nvSpPr>
        <p:spPr>
          <a:xfrm>
            <a:off x="558801" y="330200"/>
            <a:ext cx="8596668" cy="89746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200" b="1" dirty="0">
                <a:solidFill>
                  <a:schemeClr val="accent2"/>
                </a:solidFill>
              </a:rPr>
              <a:t>ÉPUISEMENT PROFESSIONNEL</a:t>
            </a:r>
          </a:p>
        </p:txBody>
      </p:sp>
      <p:sp>
        <p:nvSpPr>
          <p:cNvPr id="8" name="Espace réservé du numéro de diapositive 7">
            <a:extLst>
              <a:ext uri="{FF2B5EF4-FFF2-40B4-BE49-F238E27FC236}">
                <a16:creationId xmlns:a16="http://schemas.microsoft.com/office/drawing/2014/main" id="{90E952DD-3A03-C549-B50D-4B890D3F0C96}"/>
              </a:ext>
            </a:extLst>
          </p:cNvPr>
          <p:cNvSpPr>
            <a:spLocks noGrp="1"/>
          </p:cNvSpPr>
          <p:nvPr>
            <p:ph type="sldNum" sz="quarter" idx="12"/>
          </p:nvPr>
        </p:nvSpPr>
        <p:spPr/>
        <p:txBody>
          <a:bodyPr/>
          <a:lstStyle/>
          <a:p>
            <a:fld id="{D0818B26-63FD-4371-87B1-1F5474866139}" type="slidenum">
              <a:rPr lang="fr-FR" smtClean="0"/>
              <a:pPr/>
              <a:t>97</a:t>
            </a:fld>
            <a:endParaRPr lang="fr-FR"/>
          </a:p>
        </p:txBody>
      </p:sp>
    </p:spTree>
    <p:extLst>
      <p:ext uri="{BB962C8B-B14F-4D97-AF65-F5344CB8AC3E}">
        <p14:creationId xmlns:p14="http://schemas.microsoft.com/office/powerpoint/2010/main" val="38077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Horizontal)">
                                      <p:cBhvr>
                                        <p:cTn id="10" dur="500"/>
                                        <p:tgtEl>
                                          <p:spTgt spid="2">
                                            <p:txEl>
                                              <p:pRg st="1" end="1"/>
                                            </p:txEl>
                                          </p:spTgt>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Horizontal)">
                                      <p:cBhvr>
                                        <p:cTn id="18" dur="500"/>
                                        <p:tgtEl>
                                          <p:spTgt spid="2">
                                            <p:txEl>
                                              <p:pRg st="4" end="4"/>
                                            </p:txEl>
                                          </p:spTgt>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Horizontal)">
                                      <p:cBhvr>
                                        <p:cTn id="21" dur="500"/>
                                        <p:tgtEl>
                                          <p:spTgt spid="2">
                                            <p:txEl>
                                              <p:pRg st="5" end="5"/>
                                            </p:txEl>
                                          </p:spTgt>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Horizontal)">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barn(inHorizontal)">
                                      <p:cBhvr>
                                        <p:cTn id="29" dur="500"/>
                                        <p:tgtEl>
                                          <p:spTgt spid="2">
                                            <p:txEl>
                                              <p:pRg st="8" end="8"/>
                                            </p:txEl>
                                          </p:spTgt>
                                        </p:tgtEl>
                                      </p:cBhvr>
                                    </p:animEffect>
                                  </p:childTnLst>
                                </p:cTn>
                              </p:par>
                              <p:par>
                                <p:cTn id="30" presetID="16" presetClass="entr" presetSubtype="26" fill="hold" grpId="0"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barn(inHorizontal)">
                                      <p:cBhvr>
                                        <p:cTn id="32" dur="500"/>
                                        <p:tgtEl>
                                          <p:spTgt spid="2">
                                            <p:txEl>
                                              <p:pRg st="9" end="9"/>
                                            </p:txEl>
                                          </p:spTgt>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barn(inHorizontal)">
                                      <p:cBhvr>
                                        <p:cTn id="3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8"/>
            <a:ext cx="10972800" cy="5376672"/>
          </a:xfrm>
        </p:spPr>
        <p:txBody>
          <a:bodyPr>
            <a:normAutofit/>
          </a:bodyPr>
          <a:lstStyle/>
          <a:p>
            <a:pPr marL="487668" lvl="2" indent="-341367">
              <a:spcBef>
                <a:spcPts val="533"/>
              </a:spcBef>
              <a:buSzPct val="68000"/>
              <a:buFont typeface="Wingdings 3"/>
              <a:buChar char=""/>
            </a:pPr>
            <a:r>
              <a:rPr lang="fr-FR" sz="3867" b="1" u="sng" dirty="0">
                <a:solidFill>
                  <a:srgbClr val="00B050"/>
                </a:solidFill>
              </a:rPr>
              <a:t>SYMPTOMES ET SIGNES CLINIQUES</a:t>
            </a:r>
            <a:endParaRPr lang="fr-FR" sz="3867" b="1" u="sng" dirty="0">
              <a:solidFill>
                <a:srgbClr val="002060"/>
              </a:solidFill>
            </a:endParaRPr>
          </a:p>
          <a:p>
            <a:pPr marL="865610" lvl="3" indent="-341367">
              <a:spcBef>
                <a:spcPts val="533"/>
              </a:spcBef>
              <a:buSzPct val="68000"/>
              <a:buFont typeface="Wingdings 3"/>
              <a:buChar char=""/>
            </a:pPr>
            <a:r>
              <a:rPr lang="fr-FR" sz="3200" u="sng" dirty="0">
                <a:solidFill>
                  <a:srgbClr val="FF0000"/>
                </a:solidFill>
              </a:rPr>
              <a:t>Profils de personnes à risque</a:t>
            </a:r>
            <a:endParaRPr lang="fr-FR" sz="3200" u="sng" dirty="0">
              <a:solidFill>
                <a:srgbClr val="002060"/>
              </a:solidFill>
            </a:endParaRPr>
          </a:p>
          <a:p>
            <a:pPr marL="1170403" lvl="4" indent="-341367">
              <a:spcBef>
                <a:spcPts val="533"/>
              </a:spcBef>
              <a:buSzPct val="68000"/>
              <a:buFont typeface="Wingdings 3"/>
              <a:buChar char=""/>
            </a:pPr>
            <a:r>
              <a:rPr lang="fr-FR" sz="3467" i="1" dirty="0">
                <a:solidFill>
                  <a:srgbClr val="00B050"/>
                </a:solidFill>
              </a:rPr>
              <a:t>Perfectionniste</a:t>
            </a:r>
          </a:p>
          <a:p>
            <a:pPr marL="1170403" lvl="4" indent="-341367">
              <a:spcBef>
                <a:spcPts val="533"/>
              </a:spcBef>
              <a:buSzPct val="68000"/>
              <a:buFont typeface="Wingdings 3"/>
              <a:buChar char=""/>
            </a:pPr>
            <a:r>
              <a:rPr lang="fr-FR" sz="3467" i="1" dirty="0">
                <a:solidFill>
                  <a:srgbClr val="00B050"/>
                </a:solidFill>
              </a:rPr>
              <a:t>Sens aigus des responsabilités</a:t>
            </a:r>
          </a:p>
          <a:p>
            <a:pPr marL="1170403" lvl="4" indent="-341367">
              <a:spcBef>
                <a:spcPts val="533"/>
              </a:spcBef>
              <a:buSzPct val="68000"/>
              <a:buFont typeface="Wingdings 3"/>
              <a:buChar char=""/>
            </a:pPr>
            <a:r>
              <a:rPr lang="fr-FR" sz="3467" i="1" dirty="0">
                <a:solidFill>
                  <a:srgbClr val="00B050"/>
                </a:solidFill>
              </a:rPr>
              <a:t>Besoin d’harmonie excessif</a:t>
            </a:r>
          </a:p>
          <a:p>
            <a:pPr marL="1170403" lvl="4" indent="-341367">
              <a:spcBef>
                <a:spcPts val="533"/>
              </a:spcBef>
              <a:buSzPct val="68000"/>
              <a:buFont typeface="Wingdings 3"/>
              <a:buChar char=""/>
            </a:pPr>
            <a:r>
              <a:rPr lang="fr-FR" sz="3467" i="1" dirty="0">
                <a:solidFill>
                  <a:srgbClr val="00B050"/>
                </a:solidFill>
              </a:rPr>
              <a:t>Besoin  excessif de plaire,  d’admiration</a:t>
            </a:r>
          </a:p>
          <a:p>
            <a:pPr marL="1170403" lvl="4" indent="-341367">
              <a:spcBef>
                <a:spcPts val="533"/>
              </a:spcBef>
              <a:buSzPct val="68000"/>
              <a:buFont typeface="Wingdings 3"/>
              <a:buChar char=""/>
            </a:pPr>
            <a:r>
              <a:rPr lang="fr-FR" sz="3467" i="1" dirty="0">
                <a:solidFill>
                  <a:srgbClr val="00B050"/>
                </a:solidFill>
              </a:rPr>
              <a:t>Besoin excessif d’autonomie</a:t>
            </a:r>
          </a:p>
          <a:p>
            <a:pPr marL="1170403" lvl="4" indent="-341367">
              <a:spcBef>
                <a:spcPts val="533"/>
              </a:spcBef>
              <a:buSzPct val="68000"/>
              <a:buFont typeface="Wingdings 3"/>
              <a:buChar char=""/>
            </a:pPr>
            <a:r>
              <a:rPr lang="fr-FR" sz="3467" i="1" dirty="0">
                <a:solidFill>
                  <a:srgbClr val="00B050"/>
                </a:solidFill>
              </a:rPr>
              <a:t>Besoin excessif de contrôle</a:t>
            </a:r>
          </a:p>
          <a:p>
            <a:pPr marL="865610" lvl="3" indent="-341367">
              <a:spcBef>
                <a:spcPts val="533"/>
              </a:spcBef>
              <a:buSzPct val="68000"/>
              <a:buFont typeface="Wingdings 3"/>
              <a:buChar char=""/>
            </a:pPr>
            <a:endParaRPr lang="fr-FR" dirty="0">
              <a:solidFill>
                <a:srgbClr val="002060"/>
              </a:solidFill>
            </a:endParaRPr>
          </a:p>
          <a:p>
            <a:pPr marL="1170403" lvl="4" indent="-341367">
              <a:spcBef>
                <a:spcPts val="533"/>
              </a:spcBef>
              <a:buSzPct val="68000"/>
              <a:buFont typeface="Wingdings 3"/>
              <a:buChar char=""/>
            </a:pPr>
            <a:endParaRPr lang="fr-FR" dirty="0">
              <a:solidFill>
                <a:srgbClr val="002060"/>
              </a:solidFill>
            </a:endParaRPr>
          </a:p>
          <a:p>
            <a:pPr lvl="1">
              <a:buNone/>
            </a:pPr>
            <a:endParaRPr lang="fr-FR" dirty="0">
              <a:solidFill>
                <a:srgbClr val="002060"/>
              </a:solidFill>
            </a:endParaRPr>
          </a:p>
          <a:p>
            <a:pPr lvl="2"/>
            <a:endParaRPr lang="fr-FR" dirty="0">
              <a:solidFill>
                <a:srgbClr val="002060"/>
              </a:solidFill>
            </a:endParaRPr>
          </a:p>
        </p:txBody>
      </p:sp>
      <p:sp>
        <p:nvSpPr>
          <p:cNvPr id="6" name="Titre 2">
            <a:extLst>
              <a:ext uri="{FF2B5EF4-FFF2-40B4-BE49-F238E27FC236}">
                <a16:creationId xmlns:a16="http://schemas.microsoft.com/office/drawing/2014/main" id="{089E2435-878E-3646-BD53-5F0CCE58FBE3}"/>
              </a:ext>
            </a:extLst>
          </p:cNvPr>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sp>
        <p:nvSpPr>
          <p:cNvPr id="8" name="Espace réservé du numéro de diapositive 7">
            <a:extLst>
              <a:ext uri="{FF2B5EF4-FFF2-40B4-BE49-F238E27FC236}">
                <a16:creationId xmlns:a16="http://schemas.microsoft.com/office/drawing/2014/main" id="{1DE617FE-7F31-254D-8B0B-C96229CF95AE}"/>
              </a:ext>
            </a:extLst>
          </p:cNvPr>
          <p:cNvSpPr>
            <a:spLocks noGrp="1"/>
          </p:cNvSpPr>
          <p:nvPr>
            <p:ph type="sldNum" sz="quarter" idx="12"/>
          </p:nvPr>
        </p:nvSpPr>
        <p:spPr/>
        <p:txBody>
          <a:bodyPr/>
          <a:lstStyle/>
          <a:p>
            <a:fld id="{D0818B26-63FD-4371-87B1-1F5474866139}" type="slidenum">
              <a:rPr lang="fr-FR" smtClean="0"/>
              <a:pPr/>
              <a:t>98</a:t>
            </a:fld>
            <a:endParaRPr lang="fr-FR"/>
          </a:p>
        </p:txBody>
      </p:sp>
    </p:spTree>
    <p:extLst>
      <p:ext uri="{BB962C8B-B14F-4D97-AF65-F5344CB8AC3E}">
        <p14:creationId xmlns:p14="http://schemas.microsoft.com/office/powerpoint/2010/main" val="370580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Horizontal)">
                                      <p:cBhvr>
                                        <p:cTn id="10" dur="500"/>
                                        <p:tgtEl>
                                          <p:spTgt spid="2">
                                            <p:txEl>
                                              <p:pRg st="1" end="1"/>
                                            </p:txEl>
                                          </p:spTgt>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Horizontal)">
                                      <p:cBhvr>
                                        <p:cTn id="13" dur="500"/>
                                        <p:tgtEl>
                                          <p:spTgt spid="2">
                                            <p:txEl>
                                              <p:pRg st="2" end="2"/>
                                            </p:txEl>
                                          </p:spTgt>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Horizontal)">
                                      <p:cBhvr>
                                        <p:cTn id="16" dur="500"/>
                                        <p:tgtEl>
                                          <p:spTgt spid="2">
                                            <p:txEl>
                                              <p:pRg st="3" end="3"/>
                                            </p:txEl>
                                          </p:spTgt>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Horizontal)">
                                      <p:cBhvr>
                                        <p:cTn id="19" dur="500"/>
                                        <p:tgtEl>
                                          <p:spTgt spid="2">
                                            <p:txEl>
                                              <p:pRg st="4" end="4"/>
                                            </p:txEl>
                                          </p:spTgt>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Horizontal)">
                                      <p:cBhvr>
                                        <p:cTn id="22" dur="500"/>
                                        <p:tgtEl>
                                          <p:spTgt spid="2">
                                            <p:txEl>
                                              <p:pRg st="5" end="5"/>
                                            </p:txEl>
                                          </p:spTgt>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Horizontal)">
                                      <p:cBhvr>
                                        <p:cTn id="25" dur="500"/>
                                        <p:tgtEl>
                                          <p:spTgt spid="2">
                                            <p:txEl>
                                              <p:pRg st="6" end="6"/>
                                            </p:txEl>
                                          </p:spTgt>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Horizont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481329"/>
            <a:ext cx="10972800" cy="4924001"/>
          </a:xfrm>
        </p:spPr>
        <p:txBody>
          <a:bodyPr>
            <a:normAutofit fontScale="92500" lnSpcReduction="20000"/>
          </a:bodyPr>
          <a:lstStyle/>
          <a:p>
            <a:pPr marL="487668" lvl="2" indent="-341367">
              <a:spcBef>
                <a:spcPts val="533"/>
              </a:spcBef>
              <a:buSzPct val="68000"/>
              <a:buFont typeface="Wingdings 3"/>
              <a:buChar char=""/>
            </a:pPr>
            <a:r>
              <a:rPr lang="fr-FR" sz="3200" b="1" u="sng" dirty="0">
                <a:solidFill>
                  <a:srgbClr val="00B050"/>
                </a:solidFill>
              </a:rPr>
              <a:t>PRÉVENTION</a:t>
            </a:r>
            <a:endParaRPr lang="fr-FR" sz="3200" b="1" u="sng" dirty="0">
              <a:solidFill>
                <a:srgbClr val="002060"/>
              </a:solidFill>
            </a:endParaRPr>
          </a:p>
          <a:p>
            <a:pPr marL="865610" lvl="3" indent="-341367">
              <a:spcBef>
                <a:spcPts val="533"/>
              </a:spcBef>
              <a:buSzPct val="68000"/>
              <a:buFont typeface="Wingdings 3"/>
              <a:buChar char=""/>
            </a:pPr>
            <a:r>
              <a:rPr lang="fr-FR" sz="2933" b="1" u="sng" dirty="0">
                <a:solidFill>
                  <a:srgbClr val="002060"/>
                </a:solidFill>
              </a:rPr>
              <a:t>Aspects législatifs</a:t>
            </a:r>
            <a:endParaRPr lang="fr-FR" sz="3467" i="1" dirty="0">
              <a:solidFill>
                <a:srgbClr val="002060"/>
              </a:solidFill>
            </a:endParaRPr>
          </a:p>
          <a:p>
            <a:pPr lvl="1"/>
            <a:r>
              <a:rPr lang="fr-BE" sz="2667" i="1" dirty="0">
                <a:solidFill>
                  <a:srgbClr val="002060"/>
                </a:solidFill>
                <a:latin typeface="Times New Roman" pitchFamily="18" charset="0"/>
                <a:cs typeface="Times New Roman" pitchFamily="18" charset="0"/>
              </a:rPr>
              <a:t>L’article L4121-1 du code du travail définit pour l’employeur une obligation générale de sécurité pour ses salariés </a:t>
            </a:r>
          </a:p>
          <a:p>
            <a:pPr lvl="1">
              <a:buNone/>
            </a:pPr>
            <a:endParaRPr lang="fr-BE" sz="2667" i="1" dirty="0">
              <a:solidFill>
                <a:srgbClr val="002060"/>
              </a:solidFill>
              <a:latin typeface="Times New Roman" pitchFamily="18" charset="0"/>
              <a:cs typeface="Times New Roman" pitchFamily="18" charset="0"/>
            </a:endParaRPr>
          </a:p>
          <a:p>
            <a:pPr lvl="2">
              <a:buFont typeface="Wingdings"/>
              <a:buChar char="Ø"/>
            </a:pPr>
            <a:r>
              <a:rPr lang="fr-BE" sz="2667" i="1" dirty="0">
                <a:solidFill>
                  <a:srgbClr val="002060"/>
                </a:solidFill>
                <a:latin typeface="Times New Roman" pitchFamily="18" charset="0"/>
                <a:cs typeface="Times New Roman" pitchFamily="18" charset="0"/>
              </a:rPr>
              <a:t>Evaluation des risques professionnels y compris les RPS.</a:t>
            </a:r>
          </a:p>
          <a:p>
            <a:pPr lvl="2">
              <a:buNone/>
            </a:pPr>
            <a:endParaRPr lang="fr-BE" sz="2667" i="1" dirty="0">
              <a:solidFill>
                <a:srgbClr val="002060"/>
              </a:solidFill>
              <a:latin typeface="Times New Roman" pitchFamily="18" charset="0"/>
              <a:cs typeface="Times New Roman" pitchFamily="18" charset="0"/>
            </a:endParaRPr>
          </a:p>
          <a:p>
            <a:pPr lvl="2">
              <a:buFont typeface="Wingdings"/>
              <a:buChar char="Ø"/>
            </a:pPr>
            <a:r>
              <a:rPr lang="fr-BE" sz="2667" i="1" dirty="0">
                <a:solidFill>
                  <a:srgbClr val="002060"/>
                </a:solidFill>
                <a:latin typeface="Times New Roman" pitchFamily="18" charset="0"/>
                <a:cs typeface="Times New Roman" pitchFamily="18" charset="0"/>
              </a:rPr>
              <a:t>prendre les mesures nécessaires pour assurer et protéger la santé physique et mentale des salariés.</a:t>
            </a:r>
            <a:endParaRPr lang="fr-FR" sz="2667" i="1" dirty="0">
              <a:latin typeface="Times New Roman" pitchFamily="18" charset="0"/>
              <a:cs typeface="Times New Roman" pitchFamily="18" charset="0"/>
            </a:endParaRPr>
          </a:p>
          <a:p>
            <a:pPr lvl="2">
              <a:buNone/>
            </a:pPr>
            <a:endParaRPr lang="fr-FR" sz="3467" dirty="0"/>
          </a:p>
          <a:p>
            <a:pPr lvl="1">
              <a:buFont typeface="Wingdings"/>
              <a:buChar char="Ø"/>
            </a:pPr>
            <a:r>
              <a:rPr lang="fr-FR" sz="3467" b="1" dirty="0">
                <a:solidFill>
                  <a:srgbClr val="FF0000"/>
                </a:solidFill>
              </a:rPr>
              <a:t>Une obligation de résultats</a:t>
            </a:r>
            <a:r>
              <a:rPr lang="fr-FR" sz="3467" b="1" dirty="0"/>
              <a:t> </a:t>
            </a:r>
          </a:p>
          <a:p>
            <a:pPr marL="865610" lvl="3" indent="-341367">
              <a:spcBef>
                <a:spcPts val="533"/>
              </a:spcBef>
              <a:buSzPct val="68000"/>
              <a:buFont typeface="Wingdings 3"/>
              <a:buChar char=""/>
            </a:pPr>
            <a:endParaRPr lang="fr-FR" dirty="0">
              <a:solidFill>
                <a:srgbClr val="002060"/>
              </a:solidFill>
            </a:endParaRPr>
          </a:p>
        </p:txBody>
      </p:sp>
      <p:sp>
        <p:nvSpPr>
          <p:cNvPr id="6" name="Titre 2">
            <a:extLst>
              <a:ext uri="{FF2B5EF4-FFF2-40B4-BE49-F238E27FC236}">
                <a16:creationId xmlns:a16="http://schemas.microsoft.com/office/drawing/2014/main" id="{3848928E-C127-2140-A338-43E43F66E52A}"/>
              </a:ext>
            </a:extLst>
          </p:cNvPr>
          <p:cNvSpPr>
            <a:spLocks noGrp="1"/>
          </p:cNvSpPr>
          <p:nvPr>
            <p:ph type="title"/>
          </p:nvPr>
        </p:nvSpPr>
        <p:spPr>
          <a:xfrm>
            <a:off x="558801" y="330200"/>
            <a:ext cx="8596668" cy="897467"/>
          </a:xfrm>
        </p:spPr>
        <p:txBody>
          <a:bodyPr anchor="ctr">
            <a:normAutofit/>
          </a:bodyPr>
          <a:lstStyle/>
          <a:p>
            <a:pPr algn="ctr"/>
            <a:r>
              <a:rPr lang="fr-FR" sz="3200" b="1" dirty="0">
                <a:solidFill>
                  <a:schemeClr val="accent2"/>
                </a:solidFill>
              </a:rPr>
              <a:t>ÉPUISEMENT PROFESSIONNEL</a:t>
            </a:r>
          </a:p>
        </p:txBody>
      </p:sp>
      <p:sp>
        <p:nvSpPr>
          <p:cNvPr id="8" name="Espace réservé du numéro de diapositive 7">
            <a:extLst>
              <a:ext uri="{FF2B5EF4-FFF2-40B4-BE49-F238E27FC236}">
                <a16:creationId xmlns:a16="http://schemas.microsoft.com/office/drawing/2014/main" id="{7E3B95CC-B4C5-814A-BC36-A0729C325C49}"/>
              </a:ext>
            </a:extLst>
          </p:cNvPr>
          <p:cNvSpPr>
            <a:spLocks noGrp="1"/>
          </p:cNvSpPr>
          <p:nvPr>
            <p:ph type="sldNum" sz="quarter" idx="12"/>
          </p:nvPr>
        </p:nvSpPr>
        <p:spPr/>
        <p:txBody>
          <a:bodyPr/>
          <a:lstStyle/>
          <a:p>
            <a:fld id="{D0818B26-63FD-4371-87B1-1F5474866139}" type="slidenum">
              <a:rPr lang="fr-FR" smtClean="0"/>
              <a:pPr/>
              <a:t>99</a:t>
            </a:fld>
            <a:endParaRPr lang="fr-FR"/>
          </a:p>
        </p:txBody>
      </p:sp>
    </p:spTree>
    <p:extLst>
      <p:ext uri="{BB962C8B-B14F-4D97-AF65-F5344CB8AC3E}">
        <p14:creationId xmlns:p14="http://schemas.microsoft.com/office/powerpoint/2010/main" val="197493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Horizontal)">
                                      <p:cBhvr>
                                        <p:cTn id="10" dur="500"/>
                                        <p:tgtEl>
                                          <p:spTgt spid="2">
                                            <p:txEl>
                                              <p:pRg st="1" end="1"/>
                                            </p:txEl>
                                          </p:spTgt>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Horizont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arn(inHorizontal)">
                                      <p:cBhvr>
                                        <p:cTn id="23" dur="500"/>
                                        <p:tgtEl>
                                          <p:spTgt spid="2">
                                            <p:txEl>
                                              <p:pRg st="6" end="6"/>
                                            </p:txEl>
                                          </p:spTgt>
                                        </p:tgtEl>
                                      </p:cBhvr>
                                    </p:animEffect>
                                  </p:childTnLst>
                                </p:cTn>
                              </p:par>
                              <p:par>
                                <p:cTn id="24" presetID="16" presetClass="entr" presetSubtype="26" fill="hold" grpId="0"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barn(inHorizontal)">
                                      <p:cBhvr>
                                        <p:cTn id="2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1421</TotalTime>
  <Words>6231</Words>
  <Application>Microsoft Office PowerPoint</Application>
  <PresentationFormat>Grand écran</PresentationFormat>
  <Paragraphs>1055</Paragraphs>
  <Slides>113</Slides>
  <Notes>17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113</vt:i4>
      </vt:variant>
    </vt:vector>
  </HeadingPairs>
  <TitlesOfParts>
    <vt:vector size="124" baseType="lpstr">
      <vt:lpstr>Arial</vt:lpstr>
      <vt:lpstr>Arial Black</vt:lpstr>
      <vt:lpstr>Baskerville Old Face</vt:lpstr>
      <vt:lpstr>Calibri</vt:lpstr>
      <vt:lpstr>Comic Sans MS</vt:lpstr>
      <vt:lpstr>Courier New</vt:lpstr>
      <vt:lpstr>Times New Roman</vt:lpstr>
      <vt:lpstr>Trebuchet MS</vt:lpstr>
      <vt:lpstr>Wingdings</vt:lpstr>
      <vt:lpstr>Wingdings 3</vt:lpstr>
      <vt:lpstr>Facette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SOMMAIRE</vt:lpstr>
      <vt:lpstr>Présentation PowerPoint</vt:lpstr>
      <vt:lpstr>Un objectif de préservation de la santé des travailleurs</vt:lpstr>
      <vt:lpstr>UNE DÉMARCHE  MÉTHODOLOGIQUE  ET HIÉRARCHISÉE</vt:lpstr>
      <vt:lpstr>Présentation PowerPoint</vt:lpstr>
      <vt:lpstr>UNE DÉMARCHE  MÉTHODOLOGIQUE  ET HIÉRARCHISÉE</vt:lpstr>
      <vt:lpstr>UNE DÉMARCHE  MÉTHODOLOGIQUE  ET HIÉRARCHISÉE</vt:lpstr>
      <vt:lpstr>UNE DÉMARCHE  MÉTHODOLOGIQUE  ET HIÉRARCHISÉE</vt:lpstr>
      <vt:lpstr>Présentation PowerPoint</vt:lpstr>
      <vt:lpstr>Acteurs et rôles </vt:lpstr>
      <vt:lpstr>Acteurs et rôles </vt:lpstr>
      <vt:lpstr>CONCLUSION</vt:lpstr>
      <vt:lpstr>Présentation PowerPoint</vt:lpstr>
      <vt:lpstr>Présentation PowerPoint</vt:lpstr>
      <vt:lpstr>Présentation PowerPoint</vt:lpstr>
      <vt:lpstr>Définition du CHSCT-A</vt:lpstr>
      <vt:lpstr>Composition du CHSCT-A </vt:lpstr>
      <vt:lpstr>Missions du CHSCT-A</vt:lpstr>
      <vt:lpstr>Définition des Conditions de travail </vt:lpstr>
      <vt:lpstr>Compétences du CHSCTA</vt:lpstr>
      <vt:lpstr>Le Fonctionnement du CHSCTA</vt:lpstr>
      <vt:lpstr>Les domaines de consultations réglementaires</vt:lpstr>
      <vt:lpstr>Présentation PowerPoint</vt:lpstr>
      <vt:lpstr>Présentation PowerPoint</vt:lpstr>
      <vt:lpstr>Le registre de santé et sécurité au travail</vt:lpstr>
      <vt:lpstr>Le registre de danger grave et imminent</vt:lpstr>
      <vt:lpstr>Document Unique d’Evaluation des Risques Professionnels (DUER) </vt:lpstr>
      <vt:lpstr>LISTE DES ASSISTANTS DE PRÉVENTION DU PREMIER DEGRÉ</vt:lpstr>
      <vt:lpstr>Liste des assistants de prévention du second degré</vt:lpstr>
      <vt:lpstr>Présentation PowerPoint</vt:lpstr>
      <vt:lpstr>Suivi médical des personnels  par la médecine de prévention</vt:lpstr>
      <vt:lpstr>Présentation PowerPoint</vt:lpstr>
      <vt:lpstr>DÉBAT SUR LA MISE EN ŒUVRE  DE LA REGLEMENTATION</vt:lpstr>
      <vt:lpstr>Intervention de M. Sébastien Hassan-DIB,  Inspecteur Santé Sécurité au Travail    Rôle et missions de l’Inspecteur Santé Sécurité au Travail de l’Académie </vt:lpstr>
      <vt:lpstr>Champs d’action</vt:lpstr>
      <vt:lpstr>Déroulement des inspections </vt:lpstr>
      <vt:lpstr>Présentation PowerPoint</vt:lpstr>
      <vt:lpstr>La responsabilité du chef de service /  Les actions de proximité mises en œuvre </vt:lpstr>
      <vt:lpstr>Le cadre juridique</vt:lpstr>
      <vt:lpstr>Les obligations </vt:lpstr>
      <vt:lpstr> Mise en œuvre  de la réglementation au sein d’un EPLE </vt:lpstr>
      <vt:lpstr>Présentation PowerPoint</vt:lpstr>
      <vt:lpstr>Présentation PowerPoint</vt:lpstr>
      <vt:lpstr>Les gestions de crise </vt:lpstr>
      <vt:lpstr>Présentation PowerPoint</vt:lpstr>
      <vt:lpstr>Présentation PowerPoint</vt:lpstr>
      <vt:lpstr>Sécurité des élèves et des personnels  de l’Éducation nationale</vt:lpstr>
      <vt:lpstr>Présentation PowerPoint</vt:lpstr>
      <vt:lpstr>Présentation PowerPoint</vt:lpstr>
      <vt:lpstr>Rôle de l’assistant de prévention</vt:lpstr>
      <vt:lpstr>Présentation PowerPoint</vt:lpstr>
      <vt:lpstr>Rôle de l’assistant de prévention</vt:lpstr>
      <vt:lpstr>Intervention de M. Henry GATIBELZA, Coordonnateur académique pour les risques majeurs  Risques Majeurs PPMS (Plan Particulier de Mise en Sûreté) </vt:lpstr>
      <vt:lpstr> </vt:lpstr>
      <vt:lpstr>Qu’est-ce que le PPMS ?</vt:lpstr>
      <vt:lpstr>Objectif</vt:lpstr>
      <vt:lpstr>Élaboration du PPMS</vt:lpstr>
      <vt:lpstr>Élaboration du PPMS</vt:lpstr>
      <vt:lpstr>Présentation PowerPoint</vt:lpstr>
      <vt:lpstr>Présentation PowerPoint</vt:lpstr>
      <vt:lpstr>Présentation PowerPoint</vt:lpstr>
      <vt:lpstr>Remontée des données et Transmission</vt:lpstr>
      <vt:lpstr>Intervention de Mme Gwladys RICHARD Conseiller Technique sécurité  Plan Particulier de mise en sûreté   ATTENTAT-INTRUSION instruction du 12 avril 2017 relative au renforcement des mesures de sécurité et de gestion de crise applicables dans les écoles et les établissements scolaires</vt:lpstr>
      <vt:lpstr>Qu’est-ce que le PPMS  ATTENTAT-INTRUSION</vt:lpstr>
      <vt:lpstr>Les exercices </vt:lpstr>
      <vt:lpstr>Les exercices : les 3 phases</vt:lpstr>
      <vt:lpstr>LES POSTURES  (ou comportement réflexe)</vt:lpstr>
      <vt:lpstr>L’évaluation</vt:lpstr>
      <vt:lpstr>Documents à renvoyer à l’issue  du rétex</vt:lpstr>
      <vt:lpstr>Présentation PowerPoint</vt:lpstr>
      <vt:lpstr>Présentation PowerPoint</vt:lpstr>
      <vt:lpstr>DÉBAT SUR LES RISQUES PSYCHOSOCIAUX </vt:lpstr>
      <vt:lpstr>Intervention de Mmes Yannick AUGUSTE &amp; Elmire FARNABE Psychologues   Une culture de prévention des Risques Psychosociaux dans le cadre de la RH de Proximité</vt:lpstr>
      <vt:lpstr>DISPOSITIF D’ACCOMPAGNEMENT INDIVIDUALISÉ ET DE PROXIMITÉ </vt:lpstr>
      <vt:lpstr>La demande d’accompagnement </vt:lpstr>
      <vt:lpstr>Accompagner individuellement les personnels</vt:lpstr>
      <vt:lpstr>Les conseillères RHP : référents des bassins académiques</vt:lpstr>
      <vt:lpstr>La prévention des risques psychosociaux Un objectif à atteindre</vt:lpstr>
      <vt:lpstr>Présentation PowerPoint</vt:lpstr>
      <vt:lpstr>Accompagnement et soutien psychologique individuel et collectif : interventions curatives</vt:lpstr>
      <vt:lpstr>Interventions correctives</vt:lpstr>
      <vt:lpstr>Présentation PowerPoint</vt:lpstr>
      <vt:lpstr>Présentation PowerPoint</vt:lpstr>
      <vt:lpstr> Intervention de DR SANDOMO Eugène  Médecin du travail et Coordonnateur au CSTG  ÉPUISEMENT PROFESSIONNEL </vt:lpstr>
      <vt:lpstr>ÉPUISEMENT PROFESSIONNEL</vt:lpstr>
      <vt:lpstr>ÉPUISEMENT PROFESSIONNEL</vt:lpstr>
      <vt:lpstr>ÉPUISEMENT PROFESSIONNEL</vt:lpstr>
      <vt:lpstr>Présentation PowerPoint</vt:lpstr>
      <vt:lpstr>Présentation PowerPoint</vt:lpstr>
      <vt:lpstr>ÉPUISEMENT PROFESSIONNEL</vt:lpstr>
      <vt:lpstr>ÉPUISEMENT PROFESSIONNEL</vt:lpstr>
      <vt:lpstr>ÉPUISEMENT PROFESSIONNEL</vt:lpstr>
      <vt:lpstr>ÉPUISEMENT PROFESSIONNEL</vt:lpstr>
      <vt:lpstr>ÉPUISEMENT PROFESSIONNEL</vt:lpstr>
      <vt:lpstr>ÉPUISEMENT PROFESSIONNEL</vt:lpstr>
      <vt:lpstr>Partenariat  MGEN/RECTORAT</vt:lpstr>
      <vt:lpstr>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vector>
  </TitlesOfParts>
  <Company>RECTORAT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Francine Bon</dc:creator>
  <cp:lastModifiedBy>Francine Bon</cp:lastModifiedBy>
  <cp:revision>180</cp:revision>
  <dcterms:created xsi:type="dcterms:W3CDTF">2021-05-09T16:31:13Z</dcterms:created>
  <dcterms:modified xsi:type="dcterms:W3CDTF">2021-05-19T11:09:15Z</dcterms:modified>
</cp:coreProperties>
</file>